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72" r:id="rId2"/>
    <p:sldId id="281" r:id="rId3"/>
    <p:sldId id="280" r:id="rId4"/>
    <p:sldId id="269" r:id="rId5"/>
    <p:sldId id="260" r:id="rId6"/>
    <p:sldId id="268" r:id="rId7"/>
    <p:sldId id="270" r:id="rId8"/>
    <p:sldId id="271" r:id="rId9"/>
    <p:sldId id="259" r:id="rId10"/>
    <p:sldId id="273" r:id="rId11"/>
    <p:sldId id="274" r:id="rId12"/>
    <p:sldId id="275" r:id="rId13"/>
    <p:sldId id="276" r:id="rId14"/>
    <p:sldId id="262" r:id="rId15"/>
    <p:sldId id="265" r:id="rId16"/>
    <p:sldId id="266" r:id="rId17"/>
    <p:sldId id="261" r:id="rId18"/>
    <p:sldId id="267" r:id="rId19"/>
    <p:sldId id="277" r:id="rId20"/>
    <p:sldId id="278" r:id="rId21"/>
    <p:sldId id="279" r:id="rId22"/>
    <p:sldId id="256" r:id="rId23"/>
    <p:sldId id="257" r:id="rId24"/>
    <p:sldId id="258" r:id="rId25"/>
  </p:sldIdLst>
  <p:sldSz cx="12192000" cy="6858000"/>
  <p:notesSz cx="9363075" cy="7077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64" d="100"/>
          <a:sy n="64" d="100"/>
        </p:scale>
        <p:origin x="-108" y="-36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57650" cy="355600"/>
          </a:xfrm>
          <a:prstGeom prst="rect">
            <a:avLst/>
          </a:prstGeom>
        </p:spPr>
        <p:txBody>
          <a:bodyPr vert="horz" lIns="93936" tIns="46968" rIns="93936" bIns="46968"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5303838" y="0"/>
            <a:ext cx="4057650" cy="355600"/>
          </a:xfrm>
          <a:prstGeom prst="rect">
            <a:avLst/>
          </a:prstGeom>
        </p:spPr>
        <p:txBody>
          <a:bodyPr vert="horz" lIns="93936" tIns="46968" rIns="93936" bIns="46968" rtlCol="0"/>
          <a:lstStyle>
            <a:lvl1pPr algn="r" fontAlgn="auto">
              <a:spcBef>
                <a:spcPts val="0"/>
              </a:spcBef>
              <a:spcAft>
                <a:spcPts val="0"/>
              </a:spcAft>
              <a:defRPr sz="1200">
                <a:latin typeface="+mn-lt"/>
              </a:defRPr>
            </a:lvl1pPr>
          </a:lstStyle>
          <a:p>
            <a:pPr>
              <a:defRPr/>
            </a:pPr>
            <a:fld id="{4EF8A752-E9E0-4FED-910F-EA989CF707DC}" type="datetimeFigureOut">
              <a:rPr lang="en-US"/>
              <a:pPr>
                <a:defRPr/>
              </a:pPr>
              <a:t>9/6/2016</a:t>
            </a:fld>
            <a:endParaRPr lang="en-US"/>
          </a:p>
        </p:txBody>
      </p:sp>
      <p:sp>
        <p:nvSpPr>
          <p:cNvPr id="4" name="Footer Placeholder 3"/>
          <p:cNvSpPr>
            <a:spLocks noGrp="1"/>
          </p:cNvSpPr>
          <p:nvPr>
            <p:ph type="ftr" sz="quarter" idx="2"/>
          </p:nvPr>
        </p:nvSpPr>
        <p:spPr>
          <a:xfrm>
            <a:off x="0" y="6721475"/>
            <a:ext cx="4057650" cy="355600"/>
          </a:xfrm>
          <a:prstGeom prst="rect">
            <a:avLst/>
          </a:prstGeom>
        </p:spPr>
        <p:txBody>
          <a:bodyPr vert="horz" lIns="93936" tIns="46968" rIns="93936" bIns="46968"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5303838" y="6721475"/>
            <a:ext cx="4057650" cy="355600"/>
          </a:xfrm>
          <a:prstGeom prst="rect">
            <a:avLst/>
          </a:prstGeom>
        </p:spPr>
        <p:txBody>
          <a:bodyPr vert="horz" lIns="93936" tIns="46968" rIns="93936" bIns="46968" rtlCol="0" anchor="b"/>
          <a:lstStyle>
            <a:lvl1pPr algn="r" fontAlgn="auto">
              <a:spcBef>
                <a:spcPts val="0"/>
              </a:spcBef>
              <a:spcAft>
                <a:spcPts val="0"/>
              </a:spcAft>
              <a:defRPr sz="1200">
                <a:latin typeface="+mn-lt"/>
              </a:defRPr>
            </a:lvl1pPr>
          </a:lstStyle>
          <a:p>
            <a:pPr>
              <a:defRPr/>
            </a:pPr>
            <a:fld id="{22942890-74A1-4D29-AF0F-6C8F216AAFB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57650" cy="35401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5303838" y="0"/>
            <a:ext cx="4057650" cy="354013"/>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93A7168-3C1D-4AED-98BD-004E9710C538}" type="datetimeFigureOut">
              <a:rPr lang="en-US"/>
              <a:pPr>
                <a:defRPr/>
              </a:pPr>
              <a:t>9/6/2016</a:t>
            </a:fld>
            <a:endParaRPr lang="en-US"/>
          </a:p>
        </p:txBody>
      </p:sp>
      <p:sp>
        <p:nvSpPr>
          <p:cNvPr id="4" name="Slide Image Placeholder 3"/>
          <p:cNvSpPr>
            <a:spLocks noGrp="1" noRot="1" noChangeAspect="1"/>
          </p:cNvSpPr>
          <p:nvPr>
            <p:ph type="sldImg" idx="2"/>
          </p:nvPr>
        </p:nvSpPr>
        <p:spPr>
          <a:xfrm>
            <a:off x="2557463" y="884238"/>
            <a:ext cx="4248150" cy="23891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936625" y="3405188"/>
            <a:ext cx="7489825" cy="27876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6723063"/>
            <a:ext cx="4057650" cy="35401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5303838" y="6723063"/>
            <a:ext cx="4057650" cy="354012"/>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4A409CC-809E-45D6-B3F4-56E5A061662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29" name="Shape 34"/>
          <p:cNvSpPr>
            <a:spLocks noGrp="1" noRot="1" noChangeAspect="1"/>
          </p:cNvSpPr>
          <p:nvPr>
            <p:ph type="sldImg" idx="2"/>
          </p:nvPr>
        </p:nvSpPr>
        <p:spPr bwMode="auto">
          <a:xfrm>
            <a:off x="381000" y="685800"/>
            <a:ext cx="6096000" cy="3429000"/>
          </a:xfrm>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w="9525" cap="flat">
            <a:solidFill>
              <a:srgbClr val="000000"/>
            </a:solidFill>
            <a:round/>
            <a:headEnd type="none" w="med" len="med"/>
            <a:tailEnd type="none" w="med" len="med"/>
          </a:ln>
        </p:spPr>
      </p:sp>
      <p:sp>
        <p:nvSpPr>
          <p:cNvPr id="22530" name="Shape 35"/>
          <p:cNvSpPr>
            <a:spLocks noGrp="1"/>
          </p:cNvSpPr>
          <p:nvPr>
            <p:ph type="body" idx="1"/>
          </p:nvPr>
        </p:nvSpPr>
        <p:spPr bwMode="auto">
          <a:xfrm>
            <a:off x="685800" y="4343400"/>
            <a:ext cx="5486400" cy="4114800"/>
          </a:xfrm>
          <a:noFill/>
        </p:spPr>
        <p:txBody>
          <a:bodyPr wrap="square" lIns="91425" tIns="91425" rIns="91425" bIns="91425" numCol="1" anchor="t" anchorCtr="0" compatLnSpc="1">
            <a:prstTxWarp prst="textNoShape">
              <a:avLst/>
            </a:prstTxWarp>
          </a:bodyPr>
          <a:lstStyle/>
          <a:p>
            <a:pPr eaLnBrk="1" hangingPunct="1">
              <a:spcBef>
                <a:spcPct val="0"/>
              </a:spcBef>
            </a:pPr>
            <a:r>
              <a:rPr lang="en-US" smtClean="0"/>
              <a:t>Let students share and then random sample to report their conversations.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7" name="Shape 54"/>
          <p:cNvSpPr>
            <a:spLocks noGrp="1" noRot="1" noChangeAspect="1"/>
          </p:cNvSpPr>
          <p:nvPr>
            <p:ph type="sldImg" idx="2"/>
          </p:nvPr>
        </p:nvSpPr>
        <p:spPr bwMode="auto">
          <a:xfrm>
            <a:off x="381000" y="685800"/>
            <a:ext cx="6096000" cy="3429000"/>
          </a:xfrm>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w="9525" cap="flat">
            <a:solidFill>
              <a:srgbClr val="000000"/>
            </a:solidFill>
            <a:round/>
            <a:headEnd type="none" w="med" len="med"/>
            <a:tailEnd type="none" w="med" len="med"/>
          </a:ln>
        </p:spPr>
      </p:sp>
      <p:sp>
        <p:nvSpPr>
          <p:cNvPr id="24578" name="Shape 55"/>
          <p:cNvSpPr>
            <a:spLocks noGrp="1"/>
          </p:cNvSpPr>
          <p:nvPr>
            <p:ph type="body" idx="1"/>
          </p:nvPr>
        </p:nvSpPr>
        <p:spPr bwMode="auto">
          <a:xfrm>
            <a:off x="685800" y="4343400"/>
            <a:ext cx="5486400" cy="4114800"/>
          </a:xfrm>
          <a:noFill/>
        </p:spPr>
        <p:txBody>
          <a:bodyPr wrap="square" lIns="91425" tIns="91425" rIns="91425" bIns="91425" numCol="1" anchor="t" anchorCtr="0" compatLnSpc="1">
            <a:prstTxWarp prst="textNoShape">
              <a:avLst/>
            </a:prstTxWarp>
          </a:bodyPr>
          <a:lstStyle/>
          <a:p>
            <a:pPr eaLnBrk="1" hangingPunct="1">
              <a:spcBef>
                <a:spcPct val="0"/>
              </a:spcBef>
            </a:pPr>
            <a:r>
              <a:rPr lang="en-US" smtClean="0"/>
              <a:t>random sample responses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347D62-8753-4729-AD7B-B982EB81EAC1}" type="slidenum">
              <a:rPr lang="en-US" altLang="en-US"/>
              <a:pPr fontAlgn="base">
                <a:spcBef>
                  <a:spcPct val="0"/>
                </a:spcBef>
                <a:spcAft>
                  <a:spcPct val="0"/>
                </a:spcAft>
                <a:defRPr/>
              </a:pPr>
              <a:t>14</a:t>
            </a:fld>
            <a:endParaRPr lang="en-US" altLang="en-US"/>
          </a:p>
        </p:txBody>
      </p:sp>
      <p:sp>
        <p:nvSpPr>
          <p:cNvPr id="32770" name="Rectangle 2"/>
          <p:cNvSpPr>
            <a:spLocks noGrp="1" noRot="1" noChangeAspect="1" noChangeArrowheads="1" noTextEdit="1"/>
          </p:cNvSpPr>
          <p:nvPr>
            <p:ph type="sldImg"/>
          </p:nvPr>
        </p:nvSpPr>
        <p:spPr bwMode="auto">
          <a:noFill/>
          <a:ln cap="flat">
            <a:solidFill>
              <a:srgbClr val="000000"/>
            </a:solidFill>
            <a:miter lim="800000"/>
            <a:headEnd/>
            <a:tailEnd/>
          </a:ln>
        </p:spPr>
      </p:sp>
      <p:sp>
        <p:nvSpPr>
          <p:cNvPr id="327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078A9E-DA96-4602-A69F-B0EF7584A649}" type="slidenum">
              <a:rPr lang="en-US" altLang="en-US"/>
              <a:pPr fontAlgn="base">
                <a:spcBef>
                  <a:spcPct val="0"/>
                </a:spcBef>
                <a:spcAft>
                  <a:spcPct val="0"/>
                </a:spcAft>
                <a:defRPr/>
              </a:pPr>
              <a:t>15</a:t>
            </a:fld>
            <a:endParaRPr lang="en-US" altLang="en-US"/>
          </a:p>
        </p:txBody>
      </p:sp>
      <p:sp>
        <p:nvSpPr>
          <p:cNvPr id="35842" name="Rectangle 2"/>
          <p:cNvSpPr>
            <a:spLocks noGrp="1" noRot="1" noChangeAspect="1" noChangeArrowheads="1" noTextEdit="1"/>
          </p:cNvSpPr>
          <p:nvPr>
            <p:ph type="sldImg"/>
          </p:nvPr>
        </p:nvSpPr>
        <p:spPr bwMode="auto">
          <a:noFill/>
          <a:ln cap="flat">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AA9B4B8-706F-42EE-8016-5948CE6326FD}" type="datetimeFigureOut">
              <a:rPr lang="en-US"/>
              <a:pPr>
                <a:defRPr/>
              </a:pPr>
              <a:t>9/6/2016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907FFB-C6C7-42FF-907E-A364FB2CC30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F79F455-6486-4F1D-8940-183AA9F09440}" type="datetimeFigureOut">
              <a:rPr lang="en-US"/>
              <a:pPr>
                <a:defRPr/>
              </a:pPr>
              <a:t>9/6/2016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149404-100A-48D4-ABAA-FD396B607BA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3C59E82-6F12-4EBC-B7A2-711E71F25E0B}" type="datetimeFigureOut">
              <a:rPr lang="en-US"/>
              <a:pPr>
                <a:defRPr/>
              </a:pPr>
              <a:t>9/6/2016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54FD1E-6F70-44FC-ADFD-F9C69DBE9F7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896B2A8-50E9-4C8A-8318-0245FD526E41}" type="datetimeFigureOut">
              <a:rPr lang="en-US"/>
              <a:pPr>
                <a:defRPr/>
              </a:pPr>
              <a:t>9/6/2016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103042-4E18-4A50-829C-3D0DB72C280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1AF571E-8870-4683-B06F-589E04D94B0F}" type="datetimeFigureOut">
              <a:rPr lang="en-US"/>
              <a:pPr>
                <a:defRPr/>
              </a:pPr>
              <a:t>9/6/2016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CBE317-51E8-46CF-9527-D27E2FC8992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8981847-8E52-452E-8224-63800F357DEA}" type="datetimeFigureOut">
              <a:rPr lang="en-US"/>
              <a:pPr>
                <a:defRPr/>
              </a:pPr>
              <a:t>9/6/2016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8078F5D-0D50-4F38-8D5A-CF0483A731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B46213C-1449-428C-B028-BC8369F8FA95}" type="datetimeFigureOut">
              <a:rPr lang="en-US"/>
              <a:pPr>
                <a:defRPr/>
              </a:pPr>
              <a:t>9/6/2016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F7BD9B7-868C-45F2-A839-CD0ACDB5D3D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AB7A086-313C-4EED-8725-04E5595E7FBF}" type="datetimeFigureOut">
              <a:rPr lang="en-US"/>
              <a:pPr>
                <a:defRPr/>
              </a:pPr>
              <a:t>9/6/2016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2C1BA6A-D70A-4316-914D-83E062EE184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F42D0A3-82D4-487D-8BA3-EC19B1C16465}" type="datetimeFigureOut">
              <a:rPr lang="en-US"/>
              <a:pPr>
                <a:defRPr/>
              </a:pPr>
              <a:t>9/6/2016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2692CF0-EC0D-4638-98B7-2D0DB355F26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1F4B19D-8F08-4D14-99C3-37D8600BFE93}" type="datetimeFigureOut">
              <a:rPr lang="en-US"/>
              <a:pPr>
                <a:defRPr/>
              </a:pPr>
              <a:t>9/6/2016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3270A31-1408-4AB8-948A-BDC2C8D38A4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92BD1E9-1CC0-400A-88F8-DC32960C9A66}" type="datetimeFigureOut">
              <a:rPr lang="en-US"/>
              <a:pPr>
                <a:defRPr/>
              </a:pPr>
              <a:t>9/6/2016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5E6D347-E52D-4E55-BEAA-5A13FBB7FDA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7E827D2-EBC2-4E34-9649-556FCE6A6746}" type="datetimeFigureOut">
              <a:rPr lang="en-US"/>
              <a:pPr>
                <a:defRPr/>
              </a:pPr>
              <a:t>9/6/2016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91F53FF-3D3A-4CC7-8941-96E7F5D79EA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ducksters.com/geography/state.php?State=Hawaii" TargetMode="External"/><Relationship Id="rId2" Type="http://schemas.openxmlformats.org/officeDocument/2006/relationships/hyperlink" Target="http://www.ducksters.com/geography/country/japan_history_timeline.php"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895350" y="1527175"/>
            <a:ext cx="33313688" cy="4705350"/>
          </a:xfrm>
        </p:spPr>
        <p:txBody>
          <a:bodyPr/>
          <a:lstStyle/>
          <a:p>
            <a:pPr eaLnBrk="1" hangingPunct="1"/>
            <a:endParaRPr lang="en-US" smtClean="0"/>
          </a:p>
        </p:txBody>
      </p:sp>
      <p:pic>
        <p:nvPicPr>
          <p:cNvPr id="15362" name="Picture 2" descr="http://cdn2.business2community.com/wp-content/uploads/2013/01/internet.png"/>
          <p:cNvPicPr>
            <a:picLocks noChangeAspect="1" noChangeArrowheads="1"/>
          </p:cNvPicPr>
          <p:nvPr/>
        </p:nvPicPr>
        <p:blipFill>
          <a:blip r:embed="rId2"/>
          <a:srcRect/>
          <a:stretch>
            <a:fillRect/>
          </a:stretch>
        </p:blipFill>
        <p:spPr bwMode="auto">
          <a:xfrm>
            <a:off x="212725" y="347663"/>
            <a:ext cx="11160125" cy="624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3613" y="622300"/>
            <a:ext cx="11015662" cy="2465388"/>
          </a:xfrm>
        </p:spPr>
        <p:txBody>
          <a:bodyPr/>
          <a:lstStyle/>
          <a:p>
            <a:pPr eaLnBrk="1" hangingPunct="1"/>
            <a:r>
              <a:rPr lang="en-US" sz="7200" b="1" smtClean="0"/>
              <a:t>Niagara Falls is viewed by thousands of tourists every year.</a:t>
            </a:r>
          </a:p>
        </p:txBody>
      </p:sp>
      <p:sp>
        <p:nvSpPr>
          <p:cNvPr id="4" name="Text Placeholder 3"/>
          <p:cNvSpPr>
            <a:spLocks noGrp="1"/>
          </p:cNvSpPr>
          <p:nvPr>
            <p:ph type="body" idx="1"/>
          </p:nvPr>
        </p:nvSpPr>
        <p:spPr>
          <a:xfrm>
            <a:off x="831850" y="3379788"/>
            <a:ext cx="10515600" cy="2709862"/>
          </a:xfrm>
        </p:spPr>
        <p:txBody>
          <a:bodyPr rtlCol="0">
            <a:normAutofit/>
          </a:bodyPr>
          <a:lstStyle/>
          <a:p>
            <a:pPr eaLnBrk="1" fontAlgn="auto" hangingPunct="1">
              <a:spcAft>
                <a:spcPts val="0"/>
              </a:spcAft>
              <a:buFont typeface="Arial" panose="020B0604020202020204" pitchFamily="34" charset="0"/>
              <a:buNone/>
              <a:defRPr/>
            </a:pPr>
            <a:r>
              <a:rPr lang="en-US" sz="7200" b="1" dirty="0">
                <a:solidFill>
                  <a:schemeClr val="accent1">
                    <a:lumMod val="75000"/>
                  </a:schemeClr>
                </a:solidFill>
              </a:rPr>
              <a:t>Each year, thousands of people visit Niagara Falls</a:t>
            </a:r>
            <a:r>
              <a:rPr lang="en-US" sz="3200" b="1" dirty="0"/>
              <a:t>.</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1850" y="715963"/>
            <a:ext cx="11015663" cy="2463800"/>
          </a:xfrm>
        </p:spPr>
        <p:txBody>
          <a:bodyPr/>
          <a:lstStyle/>
          <a:p>
            <a:pPr eaLnBrk="1" hangingPunct="1"/>
            <a:r>
              <a:rPr lang="en-US" sz="7200" b="1" smtClean="0"/>
              <a:t>The still waters of the Caribbean were teal in color.</a:t>
            </a:r>
          </a:p>
        </p:txBody>
      </p:sp>
      <p:sp>
        <p:nvSpPr>
          <p:cNvPr id="4" name="Text Placeholder 3"/>
          <p:cNvSpPr>
            <a:spLocks noGrp="1"/>
          </p:cNvSpPr>
          <p:nvPr>
            <p:ph type="body" idx="1"/>
          </p:nvPr>
        </p:nvSpPr>
        <p:spPr>
          <a:xfrm>
            <a:off x="831850" y="3379788"/>
            <a:ext cx="10515600" cy="2709862"/>
          </a:xfrm>
        </p:spPr>
        <p:txBody>
          <a:bodyPr rtlCol="0">
            <a:normAutofit/>
          </a:bodyPr>
          <a:lstStyle/>
          <a:p>
            <a:pPr eaLnBrk="1" fontAlgn="auto" hangingPunct="1">
              <a:spcAft>
                <a:spcPts val="0"/>
              </a:spcAft>
              <a:buFont typeface="Arial" panose="020B0604020202020204" pitchFamily="34" charset="0"/>
              <a:buNone/>
              <a:defRPr/>
            </a:pPr>
            <a:r>
              <a:rPr lang="en-US" sz="6600" b="1" dirty="0" smtClean="0">
                <a:solidFill>
                  <a:schemeClr val="accent1">
                    <a:lumMod val="75000"/>
                  </a:schemeClr>
                </a:solidFill>
              </a:rPr>
              <a:t>The turquoise Caribbean waters were calm.</a:t>
            </a:r>
            <a:endParaRPr lang="en-US" sz="6600" b="1" dirty="0">
              <a:solidFill>
                <a:schemeClr val="accent1">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8000" y="722313"/>
            <a:ext cx="11014075" cy="2463800"/>
          </a:xfrm>
        </p:spPr>
        <p:txBody>
          <a:bodyPr/>
          <a:lstStyle/>
          <a:p>
            <a:pPr eaLnBrk="1" hangingPunct="1"/>
            <a:r>
              <a:rPr lang="en-US" sz="7200" b="1" smtClean="0"/>
              <a:t>Symptoms of the flu include fever and nasal congestion.</a:t>
            </a:r>
          </a:p>
        </p:txBody>
      </p:sp>
      <p:sp>
        <p:nvSpPr>
          <p:cNvPr id="4" name="Text Placeholder 3"/>
          <p:cNvSpPr>
            <a:spLocks noGrp="1"/>
          </p:cNvSpPr>
          <p:nvPr>
            <p:ph type="body" idx="1"/>
          </p:nvPr>
        </p:nvSpPr>
        <p:spPr>
          <a:xfrm>
            <a:off x="608013" y="3768725"/>
            <a:ext cx="11115675" cy="2709863"/>
          </a:xfrm>
        </p:spPr>
        <p:txBody>
          <a:bodyPr/>
          <a:lstStyle/>
          <a:p>
            <a:pPr eaLnBrk="1" hangingPunct="1"/>
            <a:r>
              <a:rPr lang="en-US" sz="7200" b="1" smtClean="0">
                <a:solidFill>
                  <a:srgbClr val="2E75B6"/>
                </a:solidFill>
              </a:rPr>
              <a:t>Stuffiness and a rising temperature are signs of the flu.</a:t>
            </a:r>
            <a:endParaRPr lang="en-US" sz="3200" smtClean="0">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9075" y="930275"/>
            <a:ext cx="11749088" cy="2465388"/>
          </a:xfrm>
        </p:spPr>
        <p:txBody>
          <a:bodyPr/>
          <a:lstStyle/>
          <a:p>
            <a:pPr eaLnBrk="1" hangingPunct="1"/>
            <a:r>
              <a:rPr lang="en-US" sz="4400" b="1" smtClean="0"/>
              <a:t>Steve Jobs co-founded Apple Computers with Steve Wozniak. Under Jobs' guidance the company pioneered a series of revolutionary technologies including the iPhone and iPad.</a:t>
            </a:r>
          </a:p>
        </p:txBody>
      </p:sp>
      <p:sp>
        <p:nvSpPr>
          <p:cNvPr id="4" name="Text Placeholder 3"/>
          <p:cNvSpPr>
            <a:spLocks noGrp="1"/>
          </p:cNvSpPr>
          <p:nvPr>
            <p:ph type="body" idx="1"/>
          </p:nvPr>
        </p:nvSpPr>
        <p:spPr>
          <a:xfrm>
            <a:off x="203200" y="3578225"/>
            <a:ext cx="11653838" cy="3133725"/>
          </a:xfrm>
        </p:spPr>
        <p:txBody>
          <a:bodyPr rtlCol="0">
            <a:normAutofit fontScale="85000" lnSpcReduction="10000"/>
          </a:bodyPr>
          <a:lstStyle/>
          <a:p>
            <a:pPr eaLnBrk="1" fontAlgn="auto" hangingPunct="1">
              <a:spcAft>
                <a:spcPts val="0"/>
              </a:spcAft>
              <a:buFont typeface="Arial" panose="020B0604020202020204" pitchFamily="34" charset="0"/>
              <a:buNone/>
              <a:defRPr/>
            </a:pPr>
            <a:r>
              <a:rPr lang="en-US" sz="6000" b="1" dirty="0" smtClean="0">
                <a:solidFill>
                  <a:schemeClr val="accent1">
                    <a:lumMod val="75000"/>
                  </a:schemeClr>
                </a:solidFill>
              </a:rPr>
              <a:t>The iPhone and iPad are a part of the groundbreaking Apple innovations </a:t>
            </a:r>
          </a:p>
          <a:p>
            <a:pPr eaLnBrk="1" fontAlgn="auto" hangingPunct="1">
              <a:spcAft>
                <a:spcPts val="0"/>
              </a:spcAft>
              <a:buFont typeface="Arial" panose="020B0604020202020204" pitchFamily="34" charset="0"/>
              <a:buNone/>
              <a:defRPr/>
            </a:pPr>
            <a:r>
              <a:rPr lang="en-US" sz="6000" b="1" dirty="0">
                <a:solidFill>
                  <a:schemeClr val="accent1">
                    <a:lumMod val="75000"/>
                  </a:schemeClr>
                </a:solidFill>
              </a:rPr>
              <a:t>f</a:t>
            </a:r>
            <a:r>
              <a:rPr lang="en-US" sz="6000" b="1" dirty="0" smtClean="0">
                <a:solidFill>
                  <a:schemeClr val="accent1">
                    <a:lumMod val="75000"/>
                  </a:schemeClr>
                </a:solidFill>
              </a:rPr>
              <a:t>rom Steve Jobs.  Jobs started Apple with Steve Wozniak. </a:t>
            </a:r>
          </a:p>
          <a:p>
            <a:pPr eaLnBrk="1" fontAlgn="auto" hangingPunct="1">
              <a:spcAft>
                <a:spcPts val="0"/>
              </a:spcAft>
              <a:buFont typeface="Arial" panose="020B0604020202020204" pitchFamily="34" charset="0"/>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ChangeArrowheads="1"/>
          </p:cNvSpPr>
          <p:nvPr/>
        </p:nvSpPr>
        <p:spPr bwMode="auto">
          <a:xfrm>
            <a:off x="917575" y="3049588"/>
            <a:ext cx="2663825" cy="1200150"/>
          </a:xfrm>
          <a:prstGeom prst="rect">
            <a:avLst/>
          </a:prstGeom>
          <a:noFill/>
          <a:ln w="9525">
            <a:noFill/>
            <a:miter lim="800000"/>
            <a:headEnd/>
            <a:tailEnd/>
          </a:ln>
        </p:spPr>
        <p:txBody>
          <a:bodyPr wrap="none" lIns="92075" tIns="46038" rIns="92075" bIns="46038">
            <a:spAutoFit/>
          </a:bodyPr>
          <a:lstStyle/>
          <a:p>
            <a:r>
              <a:rPr lang="en-US" altLang="en-US" sz="7200" u="sng">
                <a:solidFill>
                  <a:srgbClr val="FF0000"/>
                </a:solidFill>
                <a:latin typeface="Calibri" pitchFamily="34" charset="0"/>
              </a:rPr>
              <a:t>What?</a:t>
            </a:r>
            <a:endParaRPr lang="en-US" altLang="en-US" sz="7200" u="sng">
              <a:latin typeface="Calibri" pitchFamily="34" charset="0"/>
            </a:endParaRPr>
          </a:p>
        </p:txBody>
      </p:sp>
      <p:sp>
        <p:nvSpPr>
          <p:cNvPr id="2061" name="Rectangle 6"/>
          <p:cNvSpPr>
            <a:spLocks noChangeArrowheads="1"/>
          </p:cNvSpPr>
          <p:nvPr/>
        </p:nvSpPr>
        <p:spPr bwMode="auto">
          <a:xfrm>
            <a:off x="2803525" y="3317875"/>
            <a:ext cx="185738" cy="647700"/>
          </a:xfrm>
          <a:prstGeom prst="rect">
            <a:avLst/>
          </a:prstGeom>
          <a:noFill/>
          <a:ln w="9525">
            <a:noFill/>
            <a:miter lim="800000"/>
            <a:headEnd/>
            <a:tailEnd/>
          </a:ln>
        </p:spPr>
        <p:txBody>
          <a:bodyPr wrap="none" lIns="92075" tIns="46038" rIns="92075" bIns="46038">
            <a:spAutoFit/>
          </a:bodyPr>
          <a:lstStyle/>
          <a:p>
            <a:endParaRPr lang="en-US" altLang="en-US">
              <a:latin typeface="Calibri" pitchFamily="34" charset="0"/>
            </a:endParaRPr>
          </a:p>
          <a:p>
            <a:endParaRPr lang="en-US" altLang="en-US">
              <a:latin typeface="Calibri" pitchFamily="34" charset="0"/>
            </a:endParaRPr>
          </a:p>
        </p:txBody>
      </p:sp>
      <p:sp>
        <p:nvSpPr>
          <p:cNvPr id="6151" name="Rectangle 7"/>
          <p:cNvSpPr>
            <a:spLocks noChangeArrowheads="1"/>
          </p:cNvSpPr>
          <p:nvPr/>
        </p:nvSpPr>
        <p:spPr bwMode="auto">
          <a:xfrm>
            <a:off x="582613" y="331788"/>
            <a:ext cx="11055350" cy="2124075"/>
          </a:xfrm>
          <a:prstGeom prst="rect">
            <a:avLst/>
          </a:prstGeom>
          <a:noFill/>
          <a:ln w="9525">
            <a:noFill/>
            <a:miter lim="800000"/>
            <a:headEnd/>
            <a:tailEnd/>
          </a:ln>
        </p:spPr>
        <p:txBody>
          <a:bodyPr lIns="92075" tIns="46038" rIns="92075" bIns="46038">
            <a:spAutoFit/>
          </a:bodyPr>
          <a:lstStyle/>
          <a:p>
            <a:r>
              <a:rPr lang="en-US" altLang="en-US" sz="4400">
                <a:latin typeface="Arial Black" pitchFamily="34" charset="0"/>
              </a:rPr>
              <a:t>By current scientific reckoning, our planet is 4.54 billion years old, give or take a few million years.</a:t>
            </a:r>
          </a:p>
        </p:txBody>
      </p:sp>
      <p:sp>
        <p:nvSpPr>
          <p:cNvPr id="6152" name="Rectangle 8"/>
          <p:cNvSpPr>
            <a:spLocks noChangeArrowheads="1"/>
          </p:cNvSpPr>
          <p:nvPr/>
        </p:nvSpPr>
        <p:spPr bwMode="auto">
          <a:xfrm>
            <a:off x="2514600" y="3581400"/>
            <a:ext cx="185738" cy="369888"/>
          </a:xfrm>
          <a:prstGeom prst="rect">
            <a:avLst/>
          </a:prstGeom>
          <a:noFill/>
          <a:ln w="9525">
            <a:noFill/>
            <a:miter lim="800000"/>
            <a:headEnd/>
            <a:tailEnd/>
          </a:ln>
        </p:spPr>
        <p:txBody>
          <a:bodyPr wrap="none" lIns="92075" tIns="46038" rIns="92075" bIns="46038">
            <a:spAutoFit/>
          </a:bodyPr>
          <a:lstStyle/>
          <a:p>
            <a:endParaRPr lang="en-US" altLang="en-US">
              <a:latin typeface="Calibri" pitchFamily="34" charset="0"/>
            </a:endParaRPr>
          </a:p>
        </p:txBody>
      </p:sp>
      <p:graphicFrame>
        <p:nvGraphicFramePr>
          <p:cNvPr id="2058" name="Object 10"/>
          <p:cNvGraphicFramePr>
            <a:graphicFrameLocks/>
          </p:cNvGraphicFramePr>
          <p:nvPr/>
        </p:nvGraphicFramePr>
        <p:xfrm>
          <a:off x="2667000" y="4267200"/>
          <a:ext cx="914400" cy="1143000"/>
        </p:xfrm>
        <a:graphic>
          <a:graphicData uri="http://schemas.openxmlformats.org/presentationml/2006/ole">
            <p:oleObj spid="_x0000_s2058" name="Clip" r:id="rId4" imgW="6110288" imgH="4078288" progId="">
              <p:embed/>
            </p:oleObj>
          </a:graphicData>
        </a:graphic>
      </p:graphicFrame>
      <p:sp>
        <p:nvSpPr>
          <p:cNvPr id="2064" name="Text Box 11"/>
          <p:cNvSpPr txBox="1">
            <a:spLocks noChangeArrowheads="1"/>
          </p:cNvSpPr>
          <p:nvPr/>
        </p:nvSpPr>
        <p:spPr bwMode="auto">
          <a:xfrm>
            <a:off x="5041900" y="2386013"/>
            <a:ext cx="914400" cy="369887"/>
          </a:xfrm>
          <a:prstGeom prst="rect">
            <a:avLst/>
          </a:prstGeom>
          <a:noFill/>
          <a:ln w="9525">
            <a:noFill/>
            <a:miter lim="800000"/>
            <a:headEnd/>
            <a:tailEnd/>
          </a:ln>
        </p:spPr>
        <p:txBody>
          <a:bodyPr>
            <a:spAutoFit/>
          </a:bodyPr>
          <a:lstStyle/>
          <a:p>
            <a:pPr>
              <a:spcBef>
                <a:spcPct val="50000"/>
              </a:spcBef>
            </a:pPr>
            <a:endParaRPr lang="en-US" altLang="en-US">
              <a:latin typeface="Calibri" pitchFamily="34" charset="0"/>
            </a:endParaRPr>
          </a:p>
        </p:txBody>
      </p:sp>
      <p:graphicFrame>
        <p:nvGraphicFramePr>
          <p:cNvPr id="2059" name="Object 11"/>
          <p:cNvGraphicFramePr>
            <a:graphicFrameLocks/>
          </p:cNvGraphicFramePr>
          <p:nvPr/>
        </p:nvGraphicFramePr>
        <p:xfrm>
          <a:off x="2667000" y="4173538"/>
          <a:ext cx="914400" cy="1143000"/>
        </p:xfrm>
        <a:graphic>
          <a:graphicData uri="http://schemas.openxmlformats.org/presentationml/2006/ole">
            <p:oleObj spid="_x0000_s2059" name="Clip" r:id="rId5" imgW="6110288" imgH="4078288" progId="">
              <p:embed/>
            </p:oleObj>
          </a:graphicData>
        </a:graphic>
      </p:graphicFrame>
      <p:sp>
        <p:nvSpPr>
          <p:cNvPr id="10" name="Rectangle 3"/>
          <p:cNvSpPr>
            <a:spLocks noChangeArrowheads="1"/>
          </p:cNvSpPr>
          <p:nvPr/>
        </p:nvSpPr>
        <p:spPr bwMode="auto">
          <a:xfrm>
            <a:off x="3581400" y="3927475"/>
            <a:ext cx="5811838" cy="1201738"/>
          </a:xfrm>
          <a:prstGeom prst="rect">
            <a:avLst/>
          </a:prstGeom>
          <a:noFill/>
          <a:ln w="9525">
            <a:noFill/>
            <a:miter lim="800000"/>
            <a:headEnd/>
            <a:tailEnd/>
          </a:ln>
        </p:spPr>
        <p:txBody>
          <a:bodyPr wrap="none" lIns="92075" tIns="46038" rIns="92075" bIns="46038">
            <a:spAutoFit/>
          </a:bodyPr>
          <a:lstStyle/>
          <a:p>
            <a:r>
              <a:rPr lang="en-US" altLang="en-US" sz="7200" u="sng">
                <a:solidFill>
                  <a:srgbClr val="FF0000"/>
                </a:solidFill>
                <a:latin typeface="Calibri" pitchFamily="34" charset="0"/>
              </a:rPr>
              <a:t>What about it?</a:t>
            </a:r>
            <a:endParaRPr lang="en-US" altLang="en-US" sz="7200" u="sng">
              <a:latin typeface="Calibri" pitchFamily="34" charset="0"/>
            </a:endParaRPr>
          </a:p>
        </p:txBody>
      </p:sp>
      <p:sp>
        <p:nvSpPr>
          <p:cNvPr id="11" name="Rectangle 3"/>
          <p:cNvSpPr>
            <a:spLocks noChangeArrowheads="1"/>
          </p:cNvSpPr>
          <p:nvPr/>
        </p:nvSpPr>
        <p:spPr bwMode="auto">
          <a:xfrm>
            <a:off x="7307263" y="5186363"/>
            <a:ext cx="4171950" cy="1201737"/>
          </a:xfrm>
          <a:prstGeom prst="rect">
            <a:avLst/>
          </a:prstGeom>
          <a:noFill/>
          <a:ln w="9525">
            <a:noFill/>
            <a:miter lim="800000"/>
            <a:headEnd/>
            <a:tailEnd/>
          </a:ln>
        </p:spPr>
        <p:txBody>
          <a:bodyPr wrap="none" lIns="92075" tIns="46038" rIns="92075" bIns="46038">
            <a:spAutoFit/>
          </a:bodyPr>
          <a:lstStyle/>
          <a:p>
            <a:r>
              <a:rPr lang="en-US" altLang="en-US" sz="7200" u="sng">
                <a:solidFill>
                  <a:srgbClr val="FF0000"/>
                </a:solidFill>
                <a:latin typeface="Calibri" pitchFamily="34" charset="0"/>
              </a:rPr>
              <a:t>Who says?</a:t>
            </a:r>
            <a:endParaRPr lang="en-US" altLang="en-US" sz="7200" u="sng">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51"/>
                                        </p:tgtEl>
                                        <p:attrNameLst>
                                          <p:attrName>style.visibility</p:attrName>
                                        </p:attrNameLst>
                                      </p:cBhvr>
                                      <p:to>
                                        <p:strVal val="visible"/>
                                      </p:to>
                                    </p:set>
                                    <p:animEffect transition="in" filter="dissolve">
                                      <p:cBhvr>
                                        <p:cTn id="7" dur="500"/>
                                        <p:tgtEl>
                                          <p:spTgt spid="61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6147"/>
                                        </p:tgtEl>
                                        <p:attrNameLst>
                                          <p:attrName>style.visibility</p:attrName>
                                        </p:attrNameLst>
                                      </p:cBhvr>
                                      <p:to>
                                        <p:strVal val="visible"/>
                                      </p:to>
                                    </p:set>
                                    <p:anim calcmode="lin" valueType="num">
                                      <p:cBhvr additive="base">
                                        <p:cTn id="12" dur="500" fill="hold"/>
                                        <p:tgtEl>
                                          <p:spTgt spid="6147"/>
                                        </p:tgtEl>
                                        <p:attrNameLst>
                                          <p:attrName>ppt_x</p:attrName>
                                        </p:attrNameLst>
                                      </p:cBhvr>
                                      <p:tavLst>
                                        <p:tav tm="0">
                                          <p:val>
                                            <p:strVal val="0-#ppt_w/2"/>
                                          </p:val>
                                        </p:tav>
                                        <p:tav tm="100000">
                                          <p:val>
                                            <p:strVal val="#ppt_x"/>
                                          </p:val>
                                        </p:tav>
                                      </p:tavLst>
                                    </p:anim>
                                    <p:anim calcmode="lin" valueType="num">
                                      <p:cBhvr additive="base">
                                        <p:cTn id="13" dur="500" fill="hold"/>
                                        <p:tgtEl>
                                          <p:spTgt spid="6147"/>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nodePh="1">
                                  <p:stCondLst>
                                    <p:cond delay="0"/>
                                  </p:stCondLst>
                                  <p:endCondLst>
                                    <p:cond evt="begin" delay="0">
                                      <p:tn val="16"/>
                                    </p:cond>
                                  </p:endCondLst>
                                  <p:childTnLst>
                                    <p:set>
                                      <p:cBhvr>
                                        <p:cTn id="17" dur="1" fill="hold">
                                          <p:stCondLst>
                                            <p:cond delay="0"/>
                                          </p:stCondLst>
                                        </p:cTn>
                                        <p:tgtEl>
                                          <p:spTgt spid="6152"/>
                                        </p:tgtEl>
                                        <p:attrNameLst>
                                          <p:attrName>style.visibility</p:attrName>
                                        </p:attrNameLst>
                                      </p:cBhvr>
                                      <p:to>
                                        <p:strVal val="visible"/>
                                      </p:to>
                                    </p:set>
                                    <p:animEffect transition="in" filter="wipe(left)">
                                      <p:cBhvr>
                                        <p:cTn id="18" dur="500"/>
                                        <p:tgtEl>
                                          <p:spTgt spid="6152"/>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0-#ppt_w/2"/>
                                          </p:val>
                                        </p:tav>
                                        <p:tav tm="100000">
                                          <p:val>
                                            <p:strVal val="#ppt_x"/>
                                          </p:val>
                                        </p:tav>
                                      </p:tavLst>
                                    </p:anim>
                                    <p:anim calcmode="lin" valueType="num">
                                      <p:cBhvr additive="base">
                                        <p:cTn id="24"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0-#ppt_w/2"/>
                                          </p:val>
                                        </p:tav>
                                        <p:tav tm="100000">
                                          <p:val>
                                            <p:strVal val="#ppt_x"/>
                                          </p:val>
                                        </p:tav>
                                      </p:tavLst>
                                    </p:anim>
                                    <p:anim calcmode="lin" valueType="num">
                                      <p:cBhvr additive="base">
                                        <p:cTn id="30"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utoUpdateAnimBg="0"/>
      <p:bldP spid="6151" grpId="0" autoUpdateAnimBg="0"/>
      <p:bldP spid="6152" grpId="0" autoUpdateAnimBg="0"/>
      <p:bldP spid="10" grpId="0" autoUpdateAnimBg="0"/>
      <p:bldP spid="11"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6"/>
          <p:cNvSpPr>
            <a:spLocks noChangeArrowheads="1"/>
          </p:cNvSpPr>
          <p:nvPr/>
        </p:nvSpPr>
        <p:spPr bwMode="auto">
          <a:xfrm>
            <a:off x="2803525" y="3317875"/>
            <a:ext cx="185738" cy="647700"/>
          </a:xfrm>
          <a:prstGeom prst="rect">
            <a:avLst/>
          </a:prstGeom>
          <a:noFill/>
          <a:ln w="9525">
            <a:noFill/>
            <a:miter lim="800000"/>
            <a:headEnd/>
            <a:tailEnd/>
          </a:ln>
        </p:spPr>
        <p:txBody>
          <a:bodyPr wrap="none" lIns="92075" tIns="46038" rIns="92075" bIns="46038">
            <a:spAutoFit/>
          </a:bodyPr>
          <a:lstStyle/>
          <a:p>
            <a:endParaRPr lang="en-US" altLang="en-US">
              <a:latin typeface="Calibri" pitchFamily="34" charset="0"/>
            </a:endParaRPr>
          </a:p>
          <a:p>
            <a:endParaRPr lang="en-US" altLang="en-US">
              <a:latin typeface="Calibri" pitchFamily="34" charset="0"/>
            </a:endParaRPr>
          </a:p>
        </p:txBody>
      </p:sp>
      <p:sp>
        <p:nvSpPr>
          <p:cNvPr id="6151" name="Rectangle 7"/>
          <p:cNvSpPr>
            <a:spLocks noChangeArrowheads="1"/>
          </p:cNvSpPr>
          <p:nvPr/>
        </p:nvSpPr>
        <p:spPr bwMode="auto">
          <a:xfrm>
            <a:off x="582613" y="331788"/>
            <a:ext cx="11055350" cy="2124075"/>
          </a:xfrm>
          <a:prstGeom prst="rect">
            <a:avLst/>
          </a:prstGeom>
          <a:noFill/>
          <a:ln w="9525">
            <a:noFill/>
            <a:miter lim="800000"/>
            <a:headEnd/>
            <a:tailEnd/>
          </a:ln>
        </p:spPr>
        <p:txBody>
          <a:bodyPr lIns="92075" tIns="46038" rIns="92075" bIns="46038">
            <a:spAutoFit/>
          </a:bodyPr>
          <a:lstStyle/>
          <a:p>
            <a:r>
              <a:rPr lang="en-US" altLang="en-US" sz="4400">
                <a:latin typeface="Arial Black" pitchFamily="34" charset="0"/>
              </a:rPr>
              <a:t>By current scientific reckoning, our planet is 4.54 billion years old, give or take a few million years.</a:t>
            </a:r>
          </a:p>
        </p:txBody>
      </p:sp>
      <p:sp>
        <p:nvSpPr>
          <p:cNvPr id="3084" name="Rectangle 8"/>
          <p:cNvSpPr>
            <a:spLocks noChangeArrowheads="1"/>
          </p:cNvSpPr>
          <p:nvPr/>
        </p:nvSpPr>
        <p:spPr bwMode="auto">
          <a:xfrm>
            <a:off x="2514600" y="3581400"/>
            <a:ext cx="185738" cy="369888"/>
          </a:xfrm>
          <a:prstGeom prst="rect">
            <a:avLst/>
          </a:prstGeom>
          <a:noFill/>
          <a:ln w="9525">
            <a:noFill/>
            <a:miter lim="800000"/>
            <a:headEnd/>
            <a:tailEnd/>
          </a:ln>
        </p:spPr>
        <p:txBody>
          <a:bodyPr wrap="none" lIns="92075" tIns="46038" rIns="92075" bIns="46038">
            <a:spAutoFit/>
          </a:bodyPr>
          <a:lstStyle/>
          <a:p>
            <a:endParaRPr lang="en-US" altLang="en-US">
              <a:latin typeface="Calibri" pitchFamily="34" charset="0"/>
            </a:endParaRPr>
          </a:p>
        </p:txBody>
      </p:sp>
      <p:graphicFrame>
        <p:nvGraphicFramePr>
          <p:cNvPr id="3080" name="Object 8"/>
          <p:cNvGraphicFramePr>
            <a:graphicFrameLocks/>
          </p:cNvGraphicFramePr>
          <p:nvPr/>
        </p:nvGraphicFramePr>
        <p:xfrm>
          <a:off x="2667000" y="4267200"/>
          <a:ext cx="914400" cy="1143000"/>
        </p:xfrm>
        <a:graphic>
          <a:graphicData uri="http://schemas.openxmlformats.org/presentationml/2006/ole">
            <p:oleObj spid="_x0000_s3080" name="Clip" r:id="rId4" imgW="6110288" imgH="4078288" progId="">
              <p:embed/>
            </p:oleObj>
          </a:graphicData>
        </a:graphic>
      </p:graphicFrame>
      <p:sp>
        <p:nvSpPr>
          <p:cNvPr id="3085" name="Text Box 11"/>
          <p:cNvSpPr txBox="1">
            <a:spLocks noChangeArrowheads="1"/>
          </p:cNvSpPr>
          <p:nvPr/>
        </p:nvSpPr>
        <p:spPr bwMode="auto">
          <a:xfrm>
            <a:off x="5041900" y="2386013"/>
            <a:ext cx="914400" cy="369887"/>
          </a:xfrm>
          <a:prstGeom prst="rect">
            <a:avLst/>
          </a:prstGeom>
          <a:noFill/>
          <a:ln w="9525">
            <a:noFill/>
            <a:miter lim="800000"/>
            <a:headEnd/>
            <a:tailEnd/>
          </a:ln>
        </p:spPr>
        <p:txBody>
          <a:bodyPr>
            <a:spAutoFit/>
          </a:bodyPr>
          <a:lstStyle/>
          <a:p>
            <a:pPr>
              <a:spcBef>
                <a:spcPct val="50000"/>
              </a:spcBef>
            </a:pPr>
            <a:endParaRPr lang="en-US" altLang="en-US">
              <a:latin typeface="Calibri" pitchFamily="34" charset="0"/>
            </a:endParaRPr>
          </a:p>
        </p:txBody>
      </p:sp>
      <p:graphicFrame>
        <p:nvGraphicFramePr>
          <p:cNvPr id="3081" name="Object 9"/>
          <p:cNvGraphicFramePr>
            <a:graphicFrameLocks/>
          </p:cNvGraphicFramePr>
          <p:nvPr/>
        </p:nvGraphicFramePr>
        <p:xfrm>
          <a:off x="2667000" y="4173538"/>
          <a:ext cx="914400" cy="1143000"/>
        </p:xfrm>
        <a:graphic>
          <a:graphicData uri="http://schemas.openxmlformats.org/presentationml/2006/ole">
            <p:oleObj spid="_x0000_s3081" name="Clip" r:id="rId5" imgW="6110288" imgH="4078288" progId="">
              <p:embed/>
            </p:oleObj>
          </a:graphicData>
        </a:graphic>
      </p:graphicFrame>
      <p:sp>
        <p:nvSpPr>
          <p:cNvPr id="2" name="Rectangle 1"/>
          <p:cNvSpPr>
            <a:spLocks noChangeArrowheads="1"/>
          </p:cNvSpPr>
          <p:nvPr/>
        </p:nvSpPr>
        <p:spPr bwMode="auto">
          <a:xfrm>
            <a:off x="615950" y="2881313"/>
            <a:ext cx="10680700" cy="2954337"/>
          </a:xfrm>
          <a:prstGeom prst="rect">
            <a:avLst/>
          </a:prstGeom>
          <a:noFill/>
          <a:ln w="9525">
            <a:noFill/>
            <a:miter lim="800000"/>
            <a:headEnd/>
            <a:tailEnd/>
          </a:ln>
        </p:spPr>
        <p:txBody>
          <a:bodyPr>
            <a:spAutoFit/>
          </a:bodyPr>
          <a:lstStyle/>
          <a:p>
            <a:r>
              <a:rPr lang="en-US" altLang="en-US" sz="5400" b="1">
                <a:latin typeface="Calibri" pitchFamily="34" charset="0"/>
              </a:rPr>
              <a:t>Paraphrased:</a:t>
            </a:r>
            <a:endParaRPr lang="en-US" altLang="en-US" sz="5400" b="1">
              <a:solidFill>
                <a:srgbClr val="FF0000"/>
              </a:solidFill>
              <a:latin typeface="Calibri" pitchFamily="34" charset="0"/>
            </a:endParaRPr>
          </a:p>
          <a:p>
            <a:r>
              <a:rPr lang="en-US" altLang="en-US" sz="6600" b="1">
                <a:solidFill>
                  <a:srgbClr val="FF0000"/>
                </a:solidFill>
                <a:latin typeface="Calibri" pitchFamily="34" charset="0"/>
              </a:rPr>
              <a:t>Scientists say the earth is about 4 1/2 billion years old.</a:t>
            </a:r>
            <a:endParaRPr lang="en-US" sz="6600" b="1">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51"/>
                                        </p:tgtEl>
                                        <p:attrNameLst>
                                          <p:attrName>style.visibility</p:attrName>
                                        </p:attrNameLst>
                                      </p:cBhvr>
                                      <p:to>
                                        <p:strVal val="visible"/>
                                      </p:to>
                                    </p:set>
                                    <p:animEffect transition="in" filter="fade">
                                      <p:cBhvr>
                                        <p:cTn id="7" dur="500"/>
                                        <p:tgtEl>
                                          <p:spTgt spid="615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198438" y="2630488"/>
            <a:ext cx="11993562" cy="1325562"/>
          </a:xfrm>
        </p:spPr>
        <p:txBody>
          <a:bodyPr/>
          <a:lstStyle/>
          <a:p>
            <a:pPr eaLnBrk="1" hangingPunct="1"/>
            <a:r>
              <a:rPr lang="en-US" sz="6600" b="1" smtClean="0">
                <a:latin typeface="Arial Black" pitchFamily="34" charset="0"/>
              </a:rPr>
              <a:t>To paraphrase longer passages:</a:t>
            </a:r>
            <a:br>
              <a:rPr lang="en-US" sz="6600" b="1" smtClean="0">
                <a:latin typeface="Arial Black" pitchFamily="34" charset="0"/>
              </a:rPr>
            </a:br>
            <a:r>
              <a:rPr lang="en-US" sz="6600" b="1" smtClean="0">
                <a:latin typeface="Arial Black" pitchFamily="34" charset="0"/>
              </a:rPr>
              <a:t>-</a:t>
            </a:r>
            <a:r>
              <a:rPr lang="en-US" sz="5400" b="1" smtClean="0">
                <a:latin typeface="Arial Black" pitchFamily="34" charset="0"/>
              </a:rPr>
              <a:t>read it a couple times.  </a:t>
            </a:r>
            <a:br>
              <a:rPr lang="en-US" sz="5400" b="1" smtClean="0">
                <a:latin typeface="Arial Black" pitchFamily="34" charset="0"/>
              </a:rPr>
            </a:br>
            <a:r>
              <a:rPr lang="en-US" sz="5400" b="1" smtClean="0">
                <a:latin typeface="Arial Black" pitchFamily="34" charset="0"/>
              </a:rPr>
              <a:t>-be sure you understand it</a:t>
            </a:r>
            <a:br>
              <a:rPr lang="en-US" sz="5400" b="1" smtClean="0">
                <a:latin typeface="Arial Black" pitchFamily="34" charset="0"/>
              </a:rPr>
            </a:br>
            <a:r>
              <a:rPr lang="en-US" sz="5400" b="1" smtClean="0">
                <a:latin typeface="Arial Black" pitchFamily="34" charset="0"/>
              </a:rPr>
              <a:t>-try to put it in your own words WITHOUT looking back at the text (if you have to look back, chunk it).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4"/>
          <p:cNvSpPr>
            <a:spLocks noChangeArrowheads="1"/>
          </p:cNvSpPr>
          <p:nvPr/>
        </p:nvSpPr>
        <p:spPr bwMode="auto">
          <a:xfrm>
            <a:off x="395288" y="457200"/>
            <a:ext cx="11242675" cy="6186488"/>
          </a:xfrm>
          <a:prstGeom prst="rect">
            <a:avLst/>
          </a:prstGeom>
          <a:noFill/>
          <a:ln w="9525">
            <a:noFill/>
            <a:miter lim="800000"/>
            <a:headEnd/>
            <a:tailEnd/>
          </a:ln>
        </p:spPr>
        <p:txBody>
          <a:bodyPr>
            <a:spAutoFit/>
          </a:bodyPr>
          <a:lstStyle/>
          <a:p>
            <a:r>
              <a:rPr lang="en-US" sz="3600" b="1">
                <a:solidFill>
                  <a:srgbClr val="000000"/>
                </a:solidFill>
              </a:rPr>
              <a:t>When World War I started Marie Curie learned that doctors could use X-rays to help determine what was wrong with an injured soldier. However, there weren't enough X-ray machines for every hospital to have one. She came up with the idea that the X-ray machines could move from hospital to hospital in a truck. Curie even helped to train people to run the machines. The trucks became known as petites Curies, meaning "little Curies" and are thought to have helped over 1 million soldiers during the war. </a:t>
            </a:r>
            <a:endParaRPr lang="en-US" sz="3600" b="1">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4"/>
          <p:cNvSpPr>
            <a:spLocks noChangeArrowheads="1"/>
          </p:cNvSpPr>
          <p:nvPr/>
        </p:nvSpPr>
        <p:spPr bwMode="auto">
          <a:xfrm>
            <a:off x="395288" y="457200"/>
            <a:ext cx="11242675" cy="6186488"/>
          </a:xfrm>
          <a:prstGeom prst="rect">
            <a:avLst/>
          </a:prstGeom>
          <a:noFill/>
          <a:ln w="9525">
            <a:noFill/>
            <a:miter lim="800000"/>
            <a:headEnd/>
            <a:tailEnd/>
          </a:ln>
        </p:spPr>
        <p:txBody>
          <a:bodyPr>
            <a:spAutoFit/>
          </a:bodyPr>
          <a:lstStyle/>
          <a:p>
            <a:r>
              <a:rPr lang="en-US" sz="3600" b="1">
                <a:solidFill>
                  <a:srgbClr val="000000"/>
                </a:solidFill>
              </a:rPr>
              <a:t>When </a:t>
            </a:r>
            <a:r>
              <a:rPr lang="en-US" sz="3600" b="1">
                <a:solidFill>
                  <a:srgbClr val="FF0000"/>
                </a:solidFill>
              </a:rPr>
              <a:t>World War I </a:t>
            </a:r>
            <a:r>
              <a:rPr lang="en-US" sz="3600" b="1">
                <a:solidFill>
                  <a:srgbClr val="000000"/>
                </a:solidFill>
              </a:rPr>
              <a:t>started </a:t>
            </a:r>
            <a:r>
              <a:rPr lang="en-US" sz="3600" b="1">
                <a:solidFill>
                  <a:srgbClr val="FF0000"/>
                </a:solidFill>
              </a:rPr>
              <a:t>Marie Curie </a:t>
            </a:r>
            <a:r>
              <a:rPr lang="en-US" sz="3600" b="1">
                <a:solidFill>
                  <a:srgbClr val="000000"/>
                </a:solidFill>
              </a:rPr>
              <a:t>learned that doctors could use </a:t>
            </a:r>
            <a:r>
              <a:rPr lang="en-US" sz="3600" b="1">
                <a:solidFill>
                  <a:srgbClr val="FF0000"/>
                </a:solidFill>
              </a:rPr>
              <a:t>X-rays</a:t>
            </a:r>
            <a:r>
              <a:rPr lang="en-US" sz="3600" b="1">
                <a:solidFill>
                  <a:srgbClr val="000000"/>
                </a:solidFill>
              </a:rPr>
              <a:t> to </a:t>
            </a:r>
            <a:r>
              <a:rPr lang="en-US" sz="3600" b="1">
                <a:solidFill>
                  <a:srgbClr val="FF0000"/>
                </a:solidFill>
              </a:rPr>
              <a:t>help</a:t>
            </a:r>
            <a:r>
              <a:rPr lang="en-US" sz="3600" b="1">
                <a:solidFill>
                  <a:srgbClr val="000000"/>
                </a:solidFill>
              </a:rPr>
              <a:t> determine what was wrong with an injured </a:t>
            </a:r>
            <a:r>
              <a:rPr lang="en-US" sz="3600" b="1">
                <a:solidFill>
                  <a:srgbClr val="FF0000"/>
                </a:solidFill>
              </a:rPr>
              <a:t>soldier</a:t>
            </a:r>
            <a:r>
              <a:rPr lang="en-US" sz="3600" b="1">
                <a:solidFill>
                  <a:srgbClr val="000000"/>
                </a:solidFill>
              </a:rPr>
              <a:t>. However, there </a:t>
            </a:r>
            <a:r>
              <a:rPr lang="en-US" sz="3600" b="1">
                <a:solidFill>
                  <a:srgbClr val="FF0000"/>
                </a:solidFill>
              </a:rPr>
              <a:t>weren't enough X-ray machines </a:t>
            </a:r>
            <a:r>
              <a:rPr lang="en-US" sz="3600" b="1">
                <a:solidFill>
                  <a:srgbClr val="000000"/>
                </a:solidFill>
              </a:rPr>
              <a:t>for every hospital to have one. She came up with the idea that the X-ray machines could </a:t>
            </a:r>
            <a:r>
              <a:rPr lang="en-US" sz="3600" b="1">
                <a:solidFill>
                  <a:srgbClr val="FF0000"/>
                </a:solidFill>
              </a:rPr>
              <a:t>move from hospital to hospital in a truck.</a:t>
            </a:r>
            <a:r>
              <a:rPr lang="en-US" sz="3600" b="1">
                <a:solidFill>
                  <a:srgbClr val="000000"/>
                </a:solidFill>
              </a:rPr>
              <a:t> Curie even helped to </a:t>
            </a:r>
            <a:r>
              <a:rPr lang="en-US" sz="3600" b="1">
                <a:solidFill>
                  <a:srgbClr val="FF0000"/>
                </a:solidFill>
              </a:rPr>
              <a:t>train people </a:t>
            </a:r>
            <a:r>
              <a:rPr lang="en-US" sz="3600" b="1">
                <a:solidFill>
                  <a:srgbClr val="000000"/>
                </a:solidFill>
              </a:rPr>
              <a:t>to run the machines. The trucks became known as petites Curies, meaning "</a:t>
            </a:r>
            <a:r>
              <a:rPr lang="en-US" sz="3600" b="1">
                <a:solidFill>
                  <a:srgbClr val="FF0000"/>
                </a:solidFill>
              </a:rPr>
              <a:t>little Curies</a:t>
            </a:r>
            <a:r>
              <a:rPr lang="en-US" sz="3600" b="1">
                <a:solidFill>
                  <a:srgbClr val="000000"/>
                </a:solidFill>
              </a:rPr>
              <a:t>" and are thought to have </a:t>
            </a:r>
            <a:r>
              <a:rPr lang="en-US" sz="3600" b="1">
                <a:solidFill>
                  <a:srgbClr val="FF0000"/>
                </a:solidFill>
              </a:rPr>
              <a:t>helped over 1 million soldiers </a:t>
            </a:r>
            <a:r>
              <a:rPr lang="en-US" sz="3600" b="1">
                <a:solidFill>
                  <a:srgbClr val="000000"/>
                </a:solidFill>
              </a:rPr>
              <a:t>during the war. </a:t>
            </a:r>
            <a:endParaRPr lang="en-US" sz="3600" b="1">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692150" y="1103313"/>
            <a:ext cx="10388600" cy="5035550"/>
          </a:xfrm>
          <a:prstGeom prst="rect">
            <a:avLst/>
          </a:prstGeom>
          <a:noFill/>
          <a:ln w="9525">
            <a:noFill/>
            <a:miter lim="800000"/>
            <a:headEnd/>
            <a:tailEnd/>
          </a:ln>
        </p:spPr>
        <p:txBody>
          <a:bodyPr>
            <a:spAutoFit/>
          </a:bodyPr>
          <a:lstStyle/>
          <a:p>
            <a:r>
              <a:rPr lang="en-US" sz="3600" b="1" i="1">
                <a:latin typeface="Tahoma" pitchFamily="34" charset="0"/>
                <a:cs typeface="Times New Roman" pitchFamily="18" charset="0"/>
              </a:rPr>
              <a:t>During WWI Marie Curie discovered that doctors needed X-Ray machines to help wounded soldiers.  She developed a mobile unit that could travel to the different hospitals because there weren’t enough around.   She also instructed people on how to use them.  These travelling units became called “little Curies” after Marie and probably saved many soldiers’ lives.</a:t>
            </a:r>
            <a:endParaRPr lang="en-US" sz="32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p:txBody>
          <a:bodyPr/>
          <a:lstStyle/>
          <a:p>
            <a:endParaRPr lang="en-US" smtClean="0"/>
          </a:p>
        </p:txBody>
      </p:sp>
      <p:sp>
        <p:nvSpPr>
          <p:cNvPr id="16386" name="Rectangle 3"/>
          <p:cNvSpPr>
            <a:spLocks noGrp="1"/>
          </p:cNvSpPr>
          <p:nvPr>
            <p:ph type="body" idx="1"/>
          </p:nvPr>
        </p:nvSpPr>
        <p:spPr/>
        <p:txBody>
          <a:bodyPr/>
          <a:lstStyle/>
          <a:p>
            <a:endParaRPr lang="en-US" smtClean="0"/>
          </a:p>
        </p:txBody>
      </p:sp>
      <p:pic>
        <p:nvPicPr>
          <p:cNvPr id="16387" name="Picture 5" descr="353b236771f2417ae62f3e071ed5a611"/>
          <p:cNvPicPr>
            <a:picLocks noChangeAspect="1" noChangeArrowheads="1"/>
          </p:cNvPicPr>
          <p:nvPr/>
        </p:nvPicPr>
        <p:blipFill>
          <a:blip r:embed="rId2"/>
          <a:srcRect/>
          <a:stretch>
            <a:fillRect/>
          </a:stretch>
        </p:blipFill>
        <p:spPr bwMode="auto">
          <a:xfrm>
            <a:off x="2384425" y="0"/>
            <a:ext cx="6724650" cy="6724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808038" y="446088"/>
            <a:ext cx="10642600" cy="5632450"/>
          </a:xfrm>
          <a:prstGeom prst="rect">
            <a:avLst/>
          </a:prstGeom>
          <a:noFill/>
          <a:ln w="9525">
            <a:noFill/>
            <a:miter lim="800000"/>
            <a:headEnd/>
            <a:tailEnd/>
          </a:ln>
        </p:spPr>
        <p:txBody>
          <a:bodyPr>
            <a:spAutoFit/>
          </a:bodyPr>
          <a:lstStyle/>
          <a:p>
            <a:r>
              <a:rPr lang="en-US" sz="3600" b="1">
                <a:solidFill>
                  <a:srgbClr val="000000"/>
                </a:solidFill>
                <a:cs typeface="Times New Roman" pitchFamily="18" charset="0"/>
              </a:rPr>
              <a:t>The Attack on Pearl Harbor happened on December 7th, 1941. </a:t>
            </a:r>
            <a:r>
              <a:rPr lang="en-US" sz="3600" b="1" u="sng">
                <a:solidFill>
                  <a:srgbClr val="0000FF"/>
                </a:solidFill>
                <a:cs typeface="Times New Roman" pitchFamily="18" charset="0"/>
                <a:hlinkClick r:id="rId2"/>
              </a:rPr>
              <a:t>Japanese</a:t>
            </a:r>
            <a:r>
              <a:rPr lang="en-US" sz="2800" b="1" u="sng">
                <a:latin typeface="Times New Roman" pitchFamily="18" charset="0"/>
                <a:cs typeface="Times New Roman" pitchFamily="18" charset="0"/>
              </a:rPr>
              <a:t> </a:t>
            </a:r>
            <a:r>
              <a:rPr lang="en-US" sz="3600" b="1">
                <a:cs typeface="Times New Roman" pitchFamily="18" charset="0"/>
              </a:rPr>
              <a:t>a</a:t>
            </a:r>
            <a:r>
              <a:rPr lang="en-US" sz="3600" b="1">
                <a:solidFill>
                  <a:srgbClr val="000000"/>
                </a:solidFill>
                <a:cs typeface="Times New Roman" pitchFamily="18" charset="0"/>
              </a:rPr>
              <a:t>irplanes made a surprise attack on the US Navy in Pearl Harbor. Pearl Harbor is located in </a:t>
            </a:r>
            <a:r>
              <a:rPr lang="en-US" sz="3600" b="1">
                <a:solidFill>
                  <a:srgbClr val="0000FF"/>
                </a:solidFill>
                <a:cs typeface="Times New Roman" pitchFamily="18" charset="0"/>
                <a:hlinkClick r:id="rId3"/>
              </a:rPr>
              <a:t>Hawaii</a:t>
            </a:r>
            <a:r>
              <a:rPr lang="en-US" sz="3600" b="1">
                <a:cs typeface="Times New Roman" pitchFamily="18" charset="0"/>
              </a:rPr>
              <a:t> </a:t>
            </a:r>
            <a:r>
              <a:rPr lang="en-US" sz="3600" b="1">
                <a:solidFill>
                  <a:srgbClr val="000000"/>
                </a:solidFill>
                <a:cs typeface="Times New Roman" pitchFamily="18" charset="0"/>
              </a:rPr>
              <a:t>on the island of Oahu. During the time of World War II, Hawaii was not a state, but a US territory. Japanese fighter planes and bombers destroyed many ships and killed many American soldiers. It was this attack that forced the United States to enter World War II. </a:t>
            </a:r>
            <a:endParaRPr lang="en-US" sz="3600" b="1">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808038" y="446088"/>
            <a:ext cx="10642600" cy="5016500"/>
          </a:xfrm>
          <a:prstGeom prst="rect">
            <a:avLst/>
          </a:prstGeom>
          <a:noFill/>
          <a:ln w="9525">
            <a:noFill/>
            <a:miter lim="800000"/>
            <a:headEnd/>
            <a:tailEnd/>
          </a:ln>
        </p:spPr>
        <p:txBody>
          <a:bodyPr>
            <a:spAutoFit/>
          </a:bodyPr>
          <a:lstStyle/>
          <a:p>
            <a:r>
              <a:rPr lang="en-US" sz="4000" b="1">
                <a:solidFill>
                  <a:srgbClr val="000000"/>
                </a:solidFill>
                <a:cs typeface="Times New Roman" pitchFamily="18" charset="0"/>
              </a:rPr>
              <a:t>On December 7th, 1941, Japan unexpectedly attacked the Pearl Harbor naval base in Oahu, Hawaii.  Many U.S. soldiers died and numerous ships were destroyed by swarming Japanese military planes.  This startling attack on an American territory (Hawaii wasn’t a state yet) propelled the United States into WWII.</a:t>
            </a:r>
            <a:endParaRPr lang="en-US" sz="4000" b="1">
              <a:latin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ctrTitle" idx="4294967295"/>
          </p:nvPr>
        </p:nvSpPr>
        <p:spPr>
          <a:xfrm>
            <a:off x="331788" y="1995488"/>
            <a:ext cx="11680825" cy="2387600"/>
          </a:xfrm>
        </p:spPr>
        <p:txBody>
          <a:bodyPr/>
          <a:lstStyle/>
          <a:p>
            <a:pPr eaLnBrk="1" hangingPunct="1"/>
            <a:r>
              <a:rPr lang="en-US" sz="8600" b="1" smtClean="0"/>
              <a:t>1. In the metropolis the recreational </a:t>
            </a:r>
            <a:br>
              <a:rPr lang="en-US" sz="8600" b="1" smtClean="0"/>
            </a:br>
            <a:r>
              <a:rPr lang="en-US" sz="8600" b="1" smtClean="0"/>
              <a:t>area was dilapidated.</a:t>
            </a:r>
            <a:r>
              <a:rPr lang="en-US" sz="11500" b="1" smtClean="0"/>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ctrTitle" idx="4294967295"/>
          </p:nvPr>
        </p:nvSpPr>
        <p:spPr>
          <a:xfrm>
            <a:off x="331788" y="1995488"/>
            <a:ext cx="11596687" cy="2387600"/>
          </a:xfrm>
        </p:spPr>
        <p:txBody>
          <a:bodyPr/>
          <a:lstStyle/>
          <a:p>
            <a:pPr eaLnBrk="1" hangingPunct="1"/>
            <a:r>
              <a:rPr lang="en-US" sz="7700" b="1" smtClean="0"/>
              <a:t>2. The educator removed the unruly </a:t>
            </a:r>
            <a:br>
              <a:rPr lang="en-US" sz="7700" b="1" smtClean="0"/>
            </a:br>
            <a:r>
              <a:rPr lang="en-US" sz="7700" b="1" smtClean="0"/>
              <a:t>student from the environment.</a:t>
            </a:r>
            <a:r>
              <a:rPr lang="en-US" sz="11500" b="1" smtClean="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ctrTitle" idx="4294967295"/>
          </p:nvPr>
        </p:nvSpPr>
        <p:spPr>
          <a:xfrm>
            <a:off x="166688" y="2057400"/>
            <a:ext cx="11858625" cy="2387600"/>
          </a:xfrm>
        </p:spPr>
        <p:txBody>
          <a:bodyPr/>
          <a:lstStyle/>
          <a:p>
            <a:pPr eaLnBrk="1" hangingPunct="1"/>
            <a:r>
              <a:rPr lang="en-US" sz="8000" b="1" smtClean="0"/>
              <a:t>3. The crimson automobile accelerated past the concealed law enforcement officer.</a:t>
            </a:r>
            <a:r>
              <a:rPr lang="en-US" sz="9600" b="1"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p:txBody>
          <a:bodyPr/>
          <a:lstStyle/>
          <a:p>
            <a:endParaRPr lang="en-US" smtClean="0"/>
          </a:p>
        </p:txBody>
      </p:sp>
      <p:sp>
        <p:nvSpPr>
          <p:cNvPr id="17410" name="Rectangle 3"/>
          <p:cNvSpPr>
            <a:spLocks noGrp="1"/>
          </p:cNvSpPr>
          <p:nvPr>
            <p:ph type="body" idx="1"/>
          </p:nvPr>
        </p:nvSpPr>
        <p:spPr/>
        <p:txBody>
          <a:bodyPr/>
          <a:lstStyle/>
          <a:p>
            <a:endParaRPr lang="en-US" smtClean="0"/>
          </a:p>
        </p:txBody>
      </p:sp>
      <p:pic>
        <p:nvPicPr>
          <p:cNvPr id="17411" name="Picture 5" descr="Cartoon%2Bof%2Bthe%2BDay-plagiarism"/>
          <p:cNvPicPr>
            <a:picLocks noChangeAspect="1" noChangeArrowheads="1"/>
          </p:cNvPicPr>
          <p:nvPr/>
        </p:nvPicPr>
        <p:blipFill>
          <a:blip r:embed="rId2"/>
          <a:srcRect/>
          <a:stretch>
            <a:fillRect/>
          </a:stretch>
        </p:blipFill>
        <p:spPr bwMode="auto">
          <a:xfrm>
            <a:off x="2193925" y="274638"/>
            <a:ext cx="6310313" cy="65833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571500" y="803275"/>
            <a:ext cx="11106150" cy="1325563"/>
          </a:xfrm>
        </p:spPr>
        <p:txBody>
          <a:bodyPr/>
          <a:lstStyle/>
          <a:p>
            <a:pPr eaLnBrk="1" hangingPunct="1"/>
            <a:r>
              <a:rPr lang="en-US" sz="10400" b="1" smtClean="0"/>
              <a:t>PARAPHRASING</a:t>
            </a:r>
          </a:p>
        </p:txBody>
      </p:sp>
      <p:sp>
        <p:nvSpPr>
          <p:cNvPr id="18434" name="TextBox 2"/>
          <p:cNvSpPr txBox="1">
            <a:spLocks noChangeArrowheads="1"/>
          </p:cNvSpPr>
          <p:nvPr/>
        </p:nvSpPr>
        <p:spPr bwMode="auto">
          <a:xfrm>
            <a:off x="838200" y="2628900"/>
            <a:ext cx="10229850" cy="3046413"/>
          </a:xfrm>
          <a:prstGeom prst="rect">
            <a:avLst/>
          </a:prstGeom>
          <a:noFill/>
          <a:ln w="9525">
            <a:noFill/>
            <a:miter lim="800000"/>
            <a:headEnd/>
            <a:tailEnd/>
          </a:ln>
        </p:spPr>
        <p:txBody>
          <a:bodyPr>
            <a:spAutoFit/>
          </a:bodyPr>
          <a:lstStyle/>
          <a:p>
            <a:r>
              <a:rPr lang="en-US" sz="4800" b="1">
                <a:latin typeface="Calibri" pitchFamily="34" charset="0"/>
              </a:rPr>
              <a:t>-PUTTING INFORMATION IN YOUR OWN WORDS</a:t>
            </a:r>
          </a:p>
          <a:p>
            <a:r>
              <a:rPr lang="en-US" sz="4800" b="1">
                <a:latin typeface="Calibri" pitchFamily="34" charset="0"/>
              </a:rPr>
              <a:t>-USED IN RESEARCH AND EXPOSITORY WRITING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sz="4000" smtClean="0"/>
              <a:t/>
            </a:r>
            <a:br>
              <a:rPr lang="en-US" sz="4000" smtClean="0"/>
            </a:br>
            <a:r>
              <a:rPr lang="en-US" sz="11500" b="1" smtClean="0"/>
              <a:t/>
            </a:r>
            <a:br>
              <a:rPr lang="en-US" sz="11500" b="1" smtClean="0"/>
            </a:br>
            <a:r>
              <a:rPr lang="en-US" sz="8600" b="1" smtClean="0"/>
              <a:t>Why Paraphrase?</a:t>
            </a:r>
            <a:r>
              <a:rPr lang="en-US" sz="11500" b="1" smtClean="0"/>
              <a:t/>
            </a:r>
            <a:br>
              <a:rPr lang="en-US" sz="11500" b="1" smtClean="0"/>
            </a:br>
            <a:r>
              <a:rPr lang="en-US" sz="11500" b="1" smtClean="0"/>
              <a:t/>
            </a:r>
            <a:br>
              <a:rPr lang="en-US" sz="11500" b="1" smtClean="0"/>
            </a:br>
            <a:r>
              <a:rPr lang="en-US" sz="4000" smtClean="0"/>
              <a:t/>
            </a:r>
            <a:br>
              <a:rPr lang="en-US" sz="4000" smtClean="0"/>
            </a:br>
            <a:endParaRPr lang="en-US" sz="4000" smtClean="0"/>
          </a:p>
        </p:txBody>
      </p:sp>
      <p:sp>
        <p:nvSpPr>
          <p:cNvPr id="3" name="Content Placeholder 2"/>
          <p:cNvSpPr>
            <a:spLocks noGrp="1"/>
          </p:cNvSpPr>
          <p:nvPr>
            <p:ph idx="1"/>
          </p:nvPr>
        </p:nvSpPr>
        <p:spPr>
          <a:xfrm>
            <a:off x="354013" y="1690688"/>
            <a:ext cx="11442700" cy="5070475"/>
          </a:xfrm>
        </p:spPr>
        <p:txBody>
          <a:bodyPr rtlCol="0">
            <a:normAutofit/>
          </a:bodyPr>
          <a:lstStyle/>
          <a:p>
            <a:pPr eaLnBrk="1" fontAlgn="auto" hangingPunct="1">
              <a:spcAft>
                <a:spcPts val="0"/>
              </a:spcAft>
              <a:buFont typeface="Arial" panose="020B0604020202020204" pitchFamily="34" charset="0"/>
              <a:buChar char="•"/>
              <a:defRPr/>
            </a:pPr>
            <a:r>
              <a:rPr lang="en-US" sz="7200" b="1" dirty="0" smtClean="0">
                <a:solidFill>
                  <a:srgbClr val="FF0000"/>
                </a:solidFill>
              </a:rPr>
              <a:t>So YOUR voice comes through in your writing</a:t>
            </a:r>
          </a:p>
          <a:p>
            <a:pPr eaLnBrk="1" fontAlgn="auto" hangingPunct="1">
              <a:spcAft>
                <a:spcPts val="0"/>
              </a:spcAft>
              <a:buFont typeface="Arial" panose="020B0604020202020204" pitchFamily="34" charset="0"/>
              <a:buChar char="•"/>
              <a:defRPr/>
            </a:pPr>
            <a:r>
              <a:rPr lang="en-US" sz="4800" b="1" dirty="0" smtClean="0"/>
              <a:t>In research, most of your writing should be paraphrased</a:t>
            </a:r>
          </a:p>
          <a:p>
            <a:pPr eaLnBrk="1" fontAlgn="auto" hangingPunct="1">
              <a:spcAft>
                <a:spcPts val="0"/>
              </a:spcAft>
              <a:buFont typeface="Arial" panose="020B0604020202020204" pitchFamily="34" charset="0"/>
              <a:buChar char="•"/>
              <a:defRPr/>
            </a:pPr>
            <a:r>
              <a:rPr lang="en-US" sz="4800" b="1" dirty="0" smtClean="0"/>
              <a:t>Only use 1 or 2 short direct quotes</a:t>
            </a:r>
          </a:p>
          <a:p>
            <a:pPr marL="0" indent="0" eaLnBrk="1" fontAlgn="auto" hangingPunct="1">
              <a:spcAft>
                <a:spcPts val="0"/>
              </a:spcAft>
              <a:buFont typeface="Arial" panose="020B0604020202020204" pitchFamily="34" charset="0"/>
              <a:buNone/>
              <a:defRPr/>
            </a:pPr>
            <a:endParaRPr lang="en-US" dirty="0" smtClean="0"/>
          </a:p>
          <a:p>
            <a:pPr eaLnBrk="1" fontAlgn="auto" hangingPunct="1">
              <a:spcAft>
                <a:spcPts val="0"/>
              </a:spcAft>
              <a:buFont typeface="Arial" panose="020B0604020202020204" pitchFamily="34" charset="0"/>
              <a:buChar char="•"/>
              <a:defRPr/>
            </a:pPr>
            <a:endParaRPr lang="en-US" dirty="0" smtClean="0"/>
          </a:p>
          <a:p>
            <a:pPr marL="0" indent="0" eaLnBrk="1" fontAlgn="auto" hangingPunct="1">
              <a:spcAft>
                <a:spcPts val="0"/>
              </a:spcAft>
              <a:buFont typeface="Arial" panose="020B0604020202020204" pitchFamily="34" charset="0"/>
              <a:buNone/>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z="4000" smtClean="0"/>
              <a:t/>
            </a:r>
            <a:br>
              <a:rPr lang="en-US" sz="4000" smtClean="0"/>
            </a:br>
            <a:r>
              <a:rPr lang="en-US" sz="11500" b="1" smtClean="0"/>
              <a:t/>
            </a:r>
            <a:br>
              <a:rPr lang="en-US" sz="11500" b="1" smtClean="0"/>
            </a:br>
            <a:r>
              <a:rPr lang="en-US" sz="8600" b="1" smtClean="0"/>
              <a:t>Why Paraphrase?</a:t>
            </a:r>
            <a:br>
              <a:rPr lang="en-US" sz="8600" b="1" smtClean="0"/>
            </a:br>
            <a:r>
              <a:rPr lang="en-US" sz="11500" b="1" smtClean="0"/>
              <a:t/>
            </a:r>
            <a:br>
              <a:rPr lang="en-US" sz="11500" b="1" smtClean="0"/>
            </a:br>
            <a:r>
              <a:rPr lang="en-US" sz="4000" smtClean="0"/>
              <a:t/>
            </a:r>
            <a:br>
              <a:rPr lang="en-US" sz="4000" smtClean="0"/>
            </a:br>
            <a:endParaRPr lang="en-US" sz="4000" smtClean="0"/>
          </a:p>
        </p:txBody>
      </p:sp>
      <p:sp>
        <p:nvSpPr>
          <p:cNvPr id="3" name="Content Placeholder 2"/>
          <p:cNvSpPr>
            <a:spLocks noGrp="1"/>
          </p:cNvSpPr>
          <p:nvPr>
            <p:ph idx="1"/>
          </p:nvPr>
        </p:nvSpPr>
        <p:spPr>
          <a:xfrm>
            <a:off x="354013" y="1690688"/>
            <a:ext cx="11442700" cy="5070475"/>
          </a:xfrm>
        </p:spPr>
        <p:txBody>
          <a:bodyPr rtlCol="0">
            <a:normAutofit/>
          </a:bodyPr>
          <a:lstStyle/>
          <a:p>
            <a:pPr eaLnBrk="1" fontAlgn="auto" hangingPunct="1">
              <a:spcAft>
                <a:spcPts val="0"/>
              </a:spcAft>
              <a:buFont typeface="Arial" panose="020B0604020202020204" pitchFamily="34" charset="0"/>
              <a:buChar char="•"/>
              <a:defRPr/>
            </a:pPr>
            <a:r>
              <a:rPr lang="en-US" sz="7200" b="1" dirty="0" smtClean="0">
                <a:solidFill>
                  <a:srgbClr val="FF0000"/>
                </a:solidFill>
              </a:rPr>
              <a:t>So you don’t </a:t>
            </a:r>
            <a:r>
              <a:rPr lang="en-US" sz="8800" b="1" dirty="0" smtClean="0">
                <a:solidFill>
                  <a:srgbClr val="FF0000"/>
                </a:solidFill>
              </a:rPr>
              <a:t>plagiarize!</a:t>
            </a:r>
            <a:endParaRPr lang="en-US" sz="7200" b="1" dirty="0" smtClean="0">
              <a:solidFill>
                <a:srgbClr val="FF0000"/>
              </a:solidFill>
            </a:endParaRPr>
          </a:p>
          <a:p>
            <a:pPr eaLnBrk="1" fontAlgn="auto" hangingPunct="1">
              <a:spcAft>
                <a:spcPts val="0"/>
              </a:spcAft>
              <a:buFont typeface="Arial" panose="020B0604020202020204" pitchFamily="34" charset="0"/>
              <a:buChar char="•"/>
              <a:defRPr/>
            </a:pPr>
            <a:r>
              <a:rPr lang="en-US" sz="4800" b="1" dirty="0" smtClean="0"/>
              <a:t>In research, most of your writing should be paraphrased</a:t>
            </a:r>
          </a:p>
          <a:p>
            <a:pPr eaLnBrk="1" fontAlgn="auto" hangingPunct="1">
              <a:spcAft>
                <a:spcPts val="0"/>
              </a:spcAft>
              <a:buFont typeface="Arial" panose="020B0604020202020204" pitchFamily="34" charset="0"/>
              <a:buChar char="•"/>
              <a:defRPr/>
            </a:pPr>
            <a:r>
              <a:rPr lang="en-US" sz="4800" b="1" dirty="0" smtClean="0"/>
              <a:t>Only use 1 or 2 short direct quotes</a:t>
            </a:r>
          </a:p>
          <a:p>
            <a:pPr marL="0" indent="0" eaLnBrk="1" fontAlgn="auto" hangingPunct="1">
              <a:spcAft>
                <a:spcPts val="0"/>
              </a:spcAft>
              <a:buFont typeface="Arial" panose="020B0604020202020204" pitchFamily="34" charset="0"/>
              <a:buNone/>
              <a:defRPr/>
            </a:pPr>
            <a:endParaRPr lang="en-US" dirty="0" smtClean="0"/>
          </a:p>
          <a:p>
            <a:pPr eaLnBrk="1" fontAlgn="auto" hangingPunct="1">
              <a:spcAft>
                <a:spcPts val="0"/>
              </a:spcAft>
              <a:buFont typeface="Arial" panose="020B0604020202020204" pitchFamily="34" charset="0"/>
              <a:buChar char="•"/>
              <a:defRPr/>
            </a:pPr>
            <a:endParaRPr lang="en-US" dirty="0" smtClean="0"/>
          </a:p>
          <a:p>
            <a:pPr marL="0" indent="0" eaLnBrk="1" fontAlgn="auto" hangingPunct="1">
              <a:spcAft>
                <a:spcPts val="0"/>
              </a:spcAft>
              <a:buFont typeface="Arial" panose="020B0604020202020204" pitchFamily="34" charset="0"/>
              <a:buNone/>
              <a:defRPr/>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hape 38"/>
          <p:cNvSpPr>
            <a:spLocks noChangeArrowheads="1"/>
          </p:cNvSpPr>
          <p:nvPr/>
        </p:nvSpPr>
        <p:spPr bwMode="auto">
          <a:xfrm>
            <a:off x="419100" y="220663"/>
            <a:ext cx="8934450" cy="2008187"/>
          </a:xfrm>
          <a:prstGeom prst="roundRect">
            <a:avLst>
              <a:gd name="adj" fmla="val 16667"/>
            </a:avLst>
          </a:prstGeom>
          <a:solidFill>
            <a:srgbClr val="EFEFEF"/>
          </a:solidFill>
          <a:ln w="19050">
            <a:solidFill>
              <a:schemeClr val="tx2"/>
            </a:solidFill>
            <a:round/>
            <a:headEnd/>
            <a:tailEnd/>
          </a:ln>
        </p:spPr>
        <p:txBody>
          <a:bodyPr lIns="91425" tIns="91425" rIns="91425" bIns="91425" anchor="ctr"/>
          <a:lstStyle/>
          <a:p>
            <a:r>
              <a:rPr lang="en-US" sz="4400" b="1">
                <a:latin typeface="Calibri" pitchFamily="34" charset="0"/>
              </a:rPr>
              <a:t>What do you do first before you can paraphrase something?</a:t>
            </a:r>
          </a:p>
        </p:txBody>
      </p:sp>
      <p:sp>
        <p:nvSpPr>
          <p:cNvPr id="39" name="Shape 39"/>
          <p:cNvSpPr>
            <a:spLocks noChangeArrowheads="1"/>
          </p:cNvSpPr>
          <p:nvPr/>
        </p:nvSpPr>
        <p:spPr bwMode="auto">
          <a:xfrm>
            <a:off x="9640888" y="1082675"/>
            <a:ext cx="1647825" cy="554038"/>
          </a:xfrm>
          <a:prstGeom prst="wedgeRoundRectCallout">
            <a:avLst>
              <a:gd name="adj1" fmla="val -58241"/>
              <a:gd name="adj2" fmla="val -11662"/>
              <a:gd name="adj3" fmla="val 16667"/>
            </a:avLst>
          </a:prstGeom>
          <a:solidFill>
            <a:srgbClr val="FCE5CD"/>
          </a:solidFill>
          <a:ln w="19050">
            <a:solidFill>
              <a:srgbClr val="FF9900"/>
            </a:solidFill>
            <a:round/>
            <a:headEnd/>
            <a:tailEnd/>
          </a:ln>
        </p:spPr>
        <p:txBody>
          <a:bodyPr lIns="91425" tIns="91425" rIns="91425" bIns="91425" anchor="ctr"/>
          <a:lstStyle/>
          <a:p>
            <a:pPr algn="ctr"/>
            <a:r>
              <a:rPr lang="en-US" sz="2800" b="1">
                <a:latin typeface="Calibri" pitchFamily="34" charset="0"/>
              </a:rPr>
              <a:t>Read it!</a:t>
            </a:r>
          </a:p>
        </p:txBody>
      </p:sp>
      <p:sp>
        <p:nvSpPr>
          <p:cNvPr id="40" name="Shape 40"/>
          <p:cNvSpPr>
            <a:spLocks noChangeArrowheads="1"/>
          </p:cNvSpPr>
          <p:nvPr/>
        </p:nvSpPr>
        <p:spPr bwMode="auto">
          <a:xfrm>
            <a:off x="1725613" y="2449513"/>
            <a:ext cx="9563100" cy="1984375"/>
          </a:xfrm>
          <a:prstGeom prst="roundRect">
            <a:avLst>
              <a:gd name="adj" fmla="val 16667"/>
            </a:avLst>
          </a:prstGeom>
          <a:solidFill>
            <a:srgbClr val="EFEFEF"/>
          </a:solidFill>
          <a:ln w="19050">
            <a:solidFill>
              <a:schemeClr val="tx2"/>
            </a:solidFill>
            <a:round/>
            <a:headEnd/>
            <a:tailEnd/>
          </a:ln>
        </p:spPr>
        <p:txBody>
          <a:bodyPr lIns="91425" tIns="91425" rIns="91425" bIns="91425" anchor="ctr"/>
          <a:lstStyle/>
          <a:p>
            <a:r>
              <a:rPr lang="en-US" sz="4400" b="1">
                <a:latin typeface="Calibri" pitchFamily="34" charset="0"/>
              </a:rPr>
              <a:t>What is the second thing you have to do before you can paraphrase something?</a:t>
            </a:r>
          </a:p>
        </p:txBody>
      </p:sp>
      <p:sp>
        <p:nvSpPr>
          <p:cNvPr id="41" name="Shape 41"/>
          <p:cNvSpPr>
            <a:spLocks noChangeArrowheads="1"/>
          </p:cNvSpPr>
          <p:nvPr/>
        </p:nvSpPr>
        <p:spPr bwMode="auto">
          <a:xfrm>
            <a:off x="2217738" y="4457700"/>
            <a:ext cx="9731375" cy="2144713"/>
          </a:xfrm>
          <a:prstGeom prst="wedgeRoundRectCallout">
            <a:avLst>
              <a:gd name="adj1" fmla="val -55773"/>
              <a:gd name="adj2" fmla="val -24463"/>
              <a:gd name="adj3" fmla="val 16667"/>
            </a:avLst>
          </a:prstGeom>
          <a:solidFill>
            <a:srgbClr val="FCE5CD"/>
          </a:solidFill>
          <a:ln w="19050">
            <a:solidFill>
              <a:srgbClr val="FF9900"/>
            </a:solidFill>
            <a:round/>
            <a:headEnd/>
            <a:tailEnd/>
          </a:ln>
        </p:spPr>
        <p:txBody>
          <a:bodyPr lIns="91425" tIns="91425" rIns="91425" bIns="91425"/>
          <a:lstStyle/>
          <a:p>
            <a:pPr>
              <a:lnSpc>
                <a:spcPct val="115000"/>
              </a:lnSpc>
            </a:pPr>
            <a:r>
              <a:rPr lang="en-US" sz="2000" b="1">
                <a:latin typeface="Calibri" pitchFamily="34" charset="0"/>
              </a:rPr>
              <a:t>     </a:t>
            </a:r>
            <a:r>
              <a:rPr lang="en-US" sz="2400" b="1">
                <a:latin typeface="Calibri" pitchFamily="34" charset="0"/>
              </a:rPr>
              <a:t>Unfortunately, you can’t paraphrase something you don’t understand! So if you </a:t>
            </a:r>
            <a:r>
              <a:rPr lang="en-US" sz="4000" b="1">
                <a:latin typeface="Calibri" pitchFamily="34" charset="0"/>
              </a:rPr>
              <a:t>understand it, </a:t>
            </a:r>
            <a:r>
              <a:rPr lang="en-US" sz="2400" b="1">
                <a:latin typeface="Calibri" pitchFamily="34" charset="0"/>
              </a:rPr>
              <a:t>you are good to go, but what happens when we don’t understand something?  Reread it sentence by sentence.</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10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fade">
                                      <p:cBhvr>
                                        <p:cTn id="12" dur="1000"/>
                                        <p:tgtEl>
                                          <p:spTgt spid="3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fade">
                                      <p:cBhvr>
                                        <p:cTn id="17" dur="1000"/>
                                        <p:tgtEl>
                                          <p:spTgt spid="4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fade">
                                      <p:cBhvr>
                                        <p:cTn id="22"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hape 57"/>
          <p:cNvSpPr txBox="1">
            <a:spLocks noChangeArrowheads="1"/>
          </p:cNvSpPr>
          <p:nvPr/>
        </p:nvSpPr>
        <p:spPr bwMode="auto">
          <a:xfrm>
            <a:off x="227013" y="674688"/>
            <a:ext cx="11964987" cy="1423987"/>
          </a:xfrm>
          <a:prstGeom prst="rect">
            <a:avLst/>
          </a:prstGeom>
          <a:noFill/>
          <a:ln w="19050">
            <a:solidFill>
              <a:srgbClr val="FF9900"/>
            </a:solidFill>
            <a:prstDash val="dash"/>
            <a:round/>
            <a:headEnd/>
            <a:tailEnd/>
          </a:ln>
        </p:spPr>
        <p:txBody>
          <a:bodyPr lIns="91425" tIns="91425" rIns="91425" bIns="91425" anchor="ctr"/>
          <a:lstStyle/>
          <a:p>
            <a:pPr indent="457200">
              <a:lnSpc>
                <a:spcPct val="115000"/>
              </a:lnSpc>
            </a:pPr>
            <a:r>
              <a:rPr lang="en-US" sz="2400" b="1">
                <a:latin typeface="Georgia" pitchFamily="18" charset="0"/>
                <a:sym typeface="Georgia" pitchFamily="18" charset="0"/>
              </a:rPr>
              <a:t> </a:t>
            </a:r>
            <a:r>
              <a:rPr lang="en-US" sz="3200" b="1">
                <a:solidFill>
                  <a:srgbClr val="FF0000"/>
                </a:solidFill>
                <a:latin typeface="Georgia" pitchFamily="18" charset="0"/>
                <a:sym typeface="Georgia" pitchFamily="18" charset="0"/>
              </a:rPr>
              <a:t>Eating breakfast actually helps you in school because it helps your brain work better. </a:t>
            </a:r>
            <a:r>
              <a:rPr lang="en-US" sz="3200" b="1">
                <a:latin typeface="Georgia" pitchFamily="18" charset="0"/>
                <a:sym typeface="Georgia" pitchFamily="18" charset="0"/>
              </a:rPr>
              <a:t>School children who eat breakfast have several advantages: having more energy, paying more attention inside the classroom, and even earning higher grades in their courses. </a:t>
            </a:r>
          </a:p>
        </p:txBody>
      </p:sp>
      <p:sp>
        <p:nvSpPr>
          <p:cNvPr id="58" name="Shape 58"/>
          <p:cNvSpPr>
            <a:spLocks noChangeArrowheads="1"/>
          </p:cNvSpPr>
          <p:nvPr/>
        </p:nvSpPr>
        <p:spPr bwMode="auto">
          <a:xfrm>
            <a:off x="565150" y="4132263"/>
            <a:ext cx="11626850" cy="477837"/>
          </a:xfrm>
          <a:prstGeom prst="wedgeRoundRectCallout">
            <a:avLst>
              <a:gd name="adj1" fmla="val -47051"/>
              <a:gd name="adj2" fmla="val -50667"/>
              <a:gd name="adj3" fmla="val 16667"/>
            </a:avLst>
          </a:prstGeom>
          <a:solidFill>
            <a:srgbClr val="D9EAD3"/>
          </a:solidFill>
          <a:ln w="19050">
            <a:solidFill>
              <a:schemeClr val="tx2"/>
            </a:solidFill>
            <a:round/>
            <a:headEnd/>
            <a:tailEnd/>
          </a:ln>
        </p:spPr>
        <p:txBody>
          <a:bodyPr lIns="91425" tIns="91425" rIns="91425" bIns="91425" anchor="ctr"/>
          <a:lstStyle/>
          <a:p>
            <a:pPr algn="ctr"/>
            <a:r>
              <a:rPr lang="en-US" sz="2800" b="1">
                <a:latin typeface="Calibri" pitchFamily="34" charset="0"/>
              </a:rPr>
              <a:t>Eating breakfast improves how your brain works which helps you learn</a:t>
            </a:r>
          </a:p>
        </p:txBody>
      </p:sp>
      <p:sp>
        <p:nvSpPr>
          <p:cNvPr id="23555" name="Shape 59"/>
          <p:cNvSpPr>
            <a:spLocks noChangeArrowheads="1"/>
          </p:cNvSpPr>
          <p:nvPr/>
        </p:nvSpPr>
        <p:spPr bwMode="auto">
          <a:xfrm>
            <a:off x="0" y="3683000"/>
            <a:ext cx="1716088" cy="392113"/>
          </a:xfrm>
          <a:prstGeom prst="roundRect">
            <a:avLst>
              <a:gd name="adj" fmla="val 16667"/>
            </a:avLst>
          </a:prstGeom>
          <a:solidFill>
            <a:srgbClr val="00FF00"/>
          </a:solidFill>
          <a:ln w="19050">
            <a:solidFill>
              <a:srgbClr val="666666"/>
            </a:solidFill>
            <a:round/>
            <a:headEnd/>
            <a:tailEnd/>
          </a:ln>
        </p:spPr>
        <p:txBody>
          <a:bodyPr lIns="91425" tIns="91425" rIns="91425" bIns="91425" anchor="ctr"/>
          <a:lstStyle/>
          <a:p>
            <a:pPr algn="ctr">
              <a:buClr>
                <a:srgbClr val="000000"/>
              </a:buClr>
              <a:buSzPct val="50000"/>
            </a:pPr>
            <a:r>
              <a:rPr lang="en-US" sz="2200" b="1">
                <a:latin typeface="Calibri" pitchFamily="34" charset="0"/>
              </a:rPr>
              <a:t>EXAMPLES</a:t>
            </a:r>
          </a:p>
        </p:txBody>
      </p:sp>
      <p:sp>
        <p:nvSpPr>
          <p:cNvPr id="60" name="Shape 60"/>
          <p:cNvSpPr>
            <a:spLocks noChangeArrowheads="1"/>
          </p:cNvSpPr>
          <p:nvPr/>
        </p:nvSpPr>
        <p:spPr bwMode="auto">
          <a:xfrm>
            <a:off x="549275" y="4749800"/>
            <a:ext cx="11642725" cy="714375"/>
          </a:xfrm>
          <a:prstGeom prst="wedgeRoundRectCallout">
            <a:avLst>
              <a:gd name="adj1" fmla="val -46917"/>
              <a:gd name="adj2" fmla="val -50667"/>
              <a:gd name="adj3" fmla="val 16667"/>
            </a:avLst>
          </a:prstGeom>
          <a:solidFill>
            <a:srgbClr val="D9EAD3"/>
          </a:solidFill>
          <a:ln w="19050">
            <a:solidFill>
              <a:schemeClr val="tx2"/>
            </a:solidFill>
            <a:round/>
            <a:headEnd/>
            <a:tailEnd/>
          </a:ln>
        </p:spPr>
        <p:txBody>
          <a:bodyPr lIns="91425" tIns="91425" rIns="91425" bIns="91425" anchor="ctr"/>
          <a:lstStyle/>
          <a:p>
            <a:pPr algn="ctr"/>
            <a:r>
              <a:rPr lang="en-US" sz="2800" b="1">
                <a:latin typeface="Calibri" pitchFamily="34" charset="0"/>
              </a:rPr>
              <a:t>Your brain works better when you eat breakfast, helping you in school.</a:t>
            </a:r>
          </a:p>
        </p:txBody>
      </p:sp>
      <p:sp>
        <p:nvSpPr>
          <p:cNvPr id="61" name="Shape 61"/>
          <p:cNvSpPr>
            <a:spLocks noChangeArrowheads="1"/>
          </p:cNvSpPr>
          <p:nvPr/>
        </p:nvSpPr>
        <p:spPr bwMode="auto">
          <a:xfrm>
            <a:off x="196850" y="5664200"/>
            <a:ext cx="11995150" cy="798513"/>
          </a:xfrm>
          <a:prstGeom prst="wedgeRoundRectCallout">
            <a:avLst>
              <a:gd name="adj1" fmla="val -44389"/>
              <a:gd name="adj2" fmla="val -50796"/>
              <a:gd name="adj3" fmla="val 16667"/>
            </a:avLst>
          </a:prstGeom>
          <a:solidFill>
            <a:srgbClr val="D9EAD3"/>
          </a:solidFill>
          <a:ln w="19050">
            <a:solidFill>
              <a:schemeClr val="tx2"/>
            </a:solidFill>
            <a:round/>
            <a:headEnd/>
            <a:tailEnd/>
          </a:ln>
        </p:spPr>
        <p:txBody>
          <a:bodyPr lIns="91425" tIns="91425" rIns="91425" bIns="91425" anchor="ctr"/>
          <a:lstStyle/>
          <a:p>
            <a:r>
              <a:rPr lang="en-US" sz="2800" b="1">
                <a:latin typeface="Calibri" pitchFamily="34" charset="0"/>
              </a:rPr>
              <a:t>Eating breakfast helps your brain function more and you’ll do better in school.</a:t>
            </a:r>
          </a:p>
        </p:txBody>
      </p:sp>
      <p:sp>
        <p:nvSpPr>
          <p:cNvPr id="62" name="Shape 62"/>
          <p:cNvSpPr txBox="1"/>
          <p:nvPr/>
        </p:nvSpPr>
        <p:spPr>
          <a:xfrm>
            <a:off x="1104900" y="2868613"/>
            <a:ext cx="3192463" cy="98425"/>
          </a:xfrm>
          <a:prstGeom prst="rect">
            <a:avLst/>
          </a:prstGeom>
          <a:noFill/>
          <a:ln>
            <a:noFill/>
          </a:ln>
        </p:spPr>
        <p:txBody>
          <a:bodyPr lIns="91425" tIns="91425" rIns="91425" bIns="91425"/>
          <a:lstStyle/>
          <a:p>
            <a:pPr marL="457200" indent="-342900" fontAlgn="auto">
              <a:spcBef>
                <a:spcPts val="0"/>
              </a:spcBef>
              <a:spcAft>
                <a:spcPts val="0"/>
              </a:spcAft>
              <a:buSzPct val="100000"/>
              <a:buFont typeface="Arial"/>
              <a:buChar char="●"/>
              <a:defRPr/>
            </a:pPr>
            <a:r>
              <a:rPr lang="en" sz="2800" b="1" dirty="0">
                <a:latin typeface="+mn-lt"/>
              </a:rPr>
              <a:t>Shows all meaning</a:t>
            </a:r>
          </a:p>
          <a:p>
            <a:pPr fontAlgn="auto">
              <a:spcBef>
                <a:spcPts val="0"/>
              </a:spcBef>
              <a:spcAft>
                <a:spcPts val="0"/>
              </a:spcAft>
              <a:defRPr/>
            </a:pPr>
            <a:endParaRPr dirty="0">
              <a:latin typeface="+mn-lt"/>
            </a:endParaRPr>
          </a:p>
        </p:txBody>
      </p:sp>
      <p:sp>
        <p:nvSpPr>
          <p:cNvPr id="63" name="Shape 63"/>
          <p:cNvSpPr txBox="1"/>
          <p:nvPr/>
        </p:nvSpPr>
        <p:spPr>
          <a:xfrm>
            <a:off x="3992563" y="2887663"/>
            <a:ext cx="3435350" cy="427037"/>
          </a:xfrm>
          <a:prstGeom prst="rect">
            <a:avLst/>
          </a:prstGeom>
          <a:noFill/>
          <a:ln>
            <a:noFill/>
          </a:ln>
        </p:spPr>
        <p:txBody>
          <a:bodyPr lIns="91425" tIns="91425" rIns="91425" bIns="91425"/>
          <a:lstStyle/>
          <a:p>
            <a:pPr marL="457200" indent="-342900" fontAlgn="auto">
              <a:spcBef>
                <a:spcPts val="0"/>
              </a:spcBef>
              <a:spcAft>
                <a:spcPts val="0"/>
              </a:spcAft>
              <a:buSzPct val="100000"/>
              <a:buFont typeface="Arial"/>
              <a:buChar char="●"/>
              <a:defRPr/>
            </a:pPr>
            <a:r>
              <a:rPr lang="en" sz="2800" b="1" dirty="0">
                <a:latin typeface="+mn-lt"/>
              </a:rPr>
              <a:t>Doesn’t add to or change meaning</a:t>
            </a:r>
          </a:p>
          <a:p>
            <a:pPr fontAlgn="auto">
              <a:spcBef>
                <a:spcPts val="0"/>
              </a:spcBef>
              <a:spcAft>
                <a:spcPts val="0"/>
              </a:spcAft>
              <a:defRPr/>
            </a:pPr>
            <a:endParaRPr dirty="0">
              <a:latin typeface="+mn-lt"/>
            </a:endParaRPr>
          </a:p>
        </p:txBody>
      </p:sp>
      <p:sp>
        <p:nvSpPr>
          <p:cNvPr id="64" name="Shape 64"/>
          <p:cNvSpPr txBox="1"/>
          <p:nvPr/>
        </p:nvSpPr>
        <p:spPr>
          <a:xfrm>
            <a:off x="7580313" y="2863850"/>
            <a:ext cx="2954337" cy="427038"/>
          </a:xfrm>
          <a:prstGeom prst="rect">
            <a:avLst/>
          </a:prstGeom>
          <a:noFill/>
          <a:ln>
            <a:noFill/>
          </a:ln>
        </p:spPr>
        <p:txBody>
          <a:bodyPr lIns="91425" tIns="91425" rIns="91425" bIns="91425"/>
          <a:lstStyle/>
          <a:p>
            <a:pPr marL="457200" indent="-342900" fontAlgn="auto">
              <a:spcBef>
                <a:spcPts val="0"/>
              </a:spcBef>
              <a:spcAft>
                <a:spcPts val="0"/>
              </a:spcAft>
              <a:buSzPct val="100000"/>
              <a:buFont typeface="Arial"/>
              <a:buChar char="●"/>
              <a:defRPr/>
            </a:pPr>
            <a:r>
              <a:rPr lang="en" sz="2800" b="1" dirty="0">
                <a:latin typeface="+mn-lt"/>
              </a:rPr>
              <a:t>In your own words</a:t>
            </a:r>
          </a:p>
          <a:p>
            <a:pPr fontAlgn="auto">
              <a:spcBef>
                <a:spcPts val="0"/>
              </a:spcBef>
              <a:spcAft>
                <a:spcPts val="0"/>
              </a:spcAft>
              <a:defRPr/>
            </a:pPr>
            <a:endParaRPr dirty="0">
              <a:latin typeface="+mn-lt"/>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1000"/>
                                        <p:tgtEl>
                                          <p:spTgt spid="5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0"/>
                                        </p:tgtEl>
                                        <p:attrNameLst>
                                          <p:attrName>style.visibility</p:attrName>
                                        </p:attrNameLst>
                                      </p:cBhvr>
                                      <p:to>
                                        <p:strVal val="visible"/>
                                      </p:to>
                                    </p:set>
                                    <p:animEffect transition="in" filter="fade">
                                      <p:cBhvr>
                                        <p:cTn id="12" dur="1000"/>
                                        <p:tgtEl>
                                          <p:spTgt spid="6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1"/>
                                        </p:tgtEl>
                                        <p:attrNameLst>
                                          <p:attrName>style.visibility</p:attrName>
                                        </p:attrNameLst>
                                      </p:cBhvr>
                                      <p:to>
                                        <p:strVal val="visible"/>
                                      </p:to>
                                    </p:set>
                                    <p:animEffect transition="in" filter="fade">
                                      <p:cBhvr>
                                        <p:cTn id="17" dur="10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341313" y="3027363"/>
            <a:ext cx="11596687" cy="1325562"/>
          </a:xfrm>
        </p:spPr>
        <p:txBody>
          <a:bodyPr/>
          <a:lstStyle/>
          <a:p>
            <a:pPr eaLnBrk="1" hangingPunct="1"/>
            <a:r>
              <a:rPr lang="en-US" b="1" u="sng" smtClean="0"/>
              <a:t>PARAPHRASE</a:t>
            </a:r>
            <a:r>
              <a:rPr lang="en-US" b="1" smtClean="0"/>
              <a:t>:  TO PUT INFORMATION INTO YOUR OWN WORDS</a:t>
            </a:r>
            <a:br>
              <a:rPr lang="en-US" b="1" smtClean="0"/>
            </a:br>
            <a:r>
              <a:rPr lang="en-US" sz="4800" b="1" smtClean="0"/>
              <a:t>1.  Rewrite these sentences in your own words.</a:t>
            </a:r>
            <a:br>
              <a:rPr lang="en-US" sz="4800" b="1" smtClean="0"/>
            </a:br>
            <a:r>
              <a:rPr lang="en-US" sz="4800" b="1" smtClean="0"/>
              <a:t>2.  Be sure your new sentences have the same meaning.</a:t>
            </a:r>
            <a:br>
              <a:rPr lang="en-US" sz="4800" b="1" smtClean="0"/>
            </a:br>
            <a:r>
              <a:rPr lang="en-US" sz="4800" b="1" smtClean="0"/>
              <a:t>3.  Work with your group.  You may use a dictionary or Word Central (wordcentral.com) if necessary.</a:t>
            </a:r>
            <a:br>
              <a:rPr lang="en-US" sz="4800" b="1" smtClean="0"/>
            </a:br>
            <a:endParaRPr lang="en-US" sz="4800" b="1"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3288</TotalTime>
  <Words>838</Words>
  <Application>Microsoft Office PowerPoint</Application>
  <PresentationFormat>Custom</PresentationFormat>
  <Paragraphs>55</Paragraphs>
  <Slides>24</Slides>
  <Notes>4</Notes>
  <HiddenSlides>0</HiddenSlides>
  <MMClips>0</MMClips>
  <ScaleCrop>false</ScaleCrop>
  <HeadingPairs>
    <vt:vector size="8" baseType="variant">
      <vt:variant>
        <vt:lpstr>Fonts Used</vt:lpstr>
      </vt:variant>
      <vt:variant>
        <vt:i4>7</vt:i4>
      </vt:variant>
      <vt:variant>
        <vt:lpstr>Design Template</vt:lpstr>
      </vt:variant>
      <vt:variant>
        <vt:i4>1</vt:i4>
      </vt:variant>
      <vt:variant>
        <vt:lpstr>Embedded OLE Servers</vt:lpstr>
      </vt:variant>
      <vt:variant>
        <vt:i4>1</vt:i4>
      </vt:variant>
      <vt:variant>
        <vt:lpstr>Slide Titles</vt:lpstr>
      </vt:variant>
      <vt:variant>
        <vt:i4>24</vt:i4>
      </vt:variant>
    </vt:vector>
  </HeadingPairs>
  <TitlesOfParts>
    <vt:vector size="33" baseType="lpstr">
      <vt:lpstr>Arial</vt:lpstr>
      <vt:lpstr>Calibri Light</vt:lpstr>
      <vt:lpstr>Calibri</vt:lpstr>
      <vt:lpstr>Georgia</vt:lpstr>
      <vt:lpstr>Arial Black</vt:lpstr>
      <vt:lpstr>Tahoma</vt:lpstr>
      <vt:lpstr>Times New Roman</vt:lpstr>
      <vt:lpstr>Office Theme</vt:lpstr>
      <vt:lpstr>Clip</vt:lpstr>
      <vt:lpstr>Slide 1</vt:lpstr>
      <vt:lpstr>Slide 2</vt:lpstr>
      <vt:lpstr>Slide 3</vt:lpstr>
      <vt:lpstr>PARAPHRASING</vt:lpstr>
      <vt:lpstr>  Why Paraphrase?   </vt:lpstr>
      <vt:lpstr>  Why Paraphrase?   </vt:lpstr>
      <vt:lpstr>Slide 7</vt:lpstr>
      <vt:lpstr>Slide 8</vt:lpstr>
      <vt:lpstr>PARAPHRASE:  TO PUT INFORMATION INTO YOUR OWN WORDS 1.  Rewrite these sentences in your own words. 2.  Be sure your new sentences have the same meaning. 3.  Work with your group.  You may use a dictionary or Word Central (wordcentral.com) if necessary. </vt:lpstr>
      <vt:lpstr>Niagara Falls is viewed by thousands of tourists every year.</vt:lpstr>
      <vt:lpstr>The still waters of the Caribbean were teal in color.</vt:lpstr>
      <vt:lpstr>Symptoms of the flu include fever and nasal congestion.</vt:lpstr>
      <vt:lpstr>Steve Jobs co-founded Apple Computers with Steve Wozniak. Under Jobs' guidance the company pioneered a series of revolutionary technologies including the iPhone and iPad.</vt:lpstr>
      <vt:lpstr>Slide 14</vt:lpstr>
      <vt:lpstr>Slide 15</vt:lpstr>
      <vt:lpstr>To paraphrase longer passages: -read it a couple times.   -be sure you understand it -try to put it in your own words WITHOUT looking back at the text (if you have to look back, chunk it).</vt:lpstr>
      <vt:lpstr>Slide 17</vt:lpstr>
      <vt:lpstr>Slide 18</vt:lpstr>
      <vt:lpstr>Slide 19</vt:lpstr>
      <vt:lpstr>Slide 20</vt:lpstr>
      <vt:lpstr>Slide 21</vt:lpstr>
      <vt:lpstr>1. In the metropolis the recreational  area was dilapidated. </vt:lpstr>
      <vt:lpstr>2. The educator removed the unruly  student from the environment. </vt:lpstr>
      <vt:lpstr>3. The crimson automobile accelerated past the concealed law enforcement officer.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metropolis the recreational  area was dilapidated.</dc:title>
  <dc:creator>Barb Rosengard</dc:creator>
  <cp:lastModifiedBy>Chardon Schools</cp:lastModifiedBy>
  <cp:revision>25</cp:revision>
  <cp:lastPrinted>2014-10-03T01:26:05Z</cp:lastPrinted>
  <dcterms:created xsi:type="dcterms:W3CDTF">2014-10-03T01:00:14Z</dcterms:created>
  <dcterms:modified xsi:type="dcterms:W3CDTF">2016-09-06T20:25:30Z</dcterms:modified>
</cp:coreProperties>
</file>